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38"/>
  </p:notesMasterIdLst>
  <p:handoutMasterIdLst>
    <p:handoutMasterId r:id="rId39"/>
  </p:handoutMasterIdLst>
  <p:sldIdLst>
    <p:sldId id="259" r:id="rId2"/>
    <p:sldId id="402" r:id="rId3"/>
    <p:sldId id="405" r:id="rId4"/>
    <p:sldId id="281" r:id="rId5"/>
    <p:sldId id="282" r:id="rId6"/>
    <p:sldId id="352" r:id="rId7"/>
    <p:sldId id="353" r:id="rId8"/>
    <p:sldId id="355" r:id="rId9"/>
    <p:sldId id="280" r:id="rId10"/>
    <p:sldId id="283" r:id="rId11"/>
    <p:sldId id="269" r:id="rId12"/>
    <p:sldId id="435" r:id="rId13"/>
    <p:sldId id="448" r:id="rId14"/>
    <p:sldId id="271" r:id="rId15"/>
    <p:sldId id="424" r:id="rId16"/>
    <p:sldId id="429" r:id="rId17"/>
    <p:sldId id="430" r:id="rId18"/>
    <p:sldId id="432" r:id="rId19"/>
    <p:sldId id="309" r:id="rId20"/>
    <p:sldId id="431" r:id="rId21"/>
    <p:sldId id="409" r:id="rId22"/>
    <p:sldId id="310" r:id="rId23"/>
    <p:sldId id="442" r:id="rId24"/>
    <p:sldId id="444" r:id="rId25"/>
    <p:sldId id="447" r:id="rId26"/>
    <p:sldId id="367" r:id="rId27"/>
    <p:sldId id="412" r:id="rId28"/>
    <p:sldId id="357" r:id="rId29"/>
    <p:sldId id="358" r:id="rId30"/>
    <p:sldId id="359" r:id="rId31"/>
    <p:sldId id="360" r:id="rId32"/>
    <p:sldId id="361" r:id="rId33"/>
    <p:sldId id="370" r:id="rId34"/>
    <p:sldId id="372" r:id="rId35"/>
    <p:sldId id="366" r:id="rId36"/>
    <p:sldId id="385" r:id="rId37"/>
  </p:sldIdLst>
  <p:sldSz cx="12192000" cy="6858000"/>
  <p:notesSz cx="9928225" cy="6669088"/>
  <p:defaultTex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Default Section" id="{BBE3F3F4-D55A-2E46-9AFA-65C00F0F514E}">
          <p14:sldIdLst>
            <p14:sldId id="259"/>
            <p14:sldId id="402"/>
            <p14:sldId id="405"/>
            <p14:sldId id="281"/>
            <p14:sldId id="282"/>
            <p14:sldId id="352"/>
            <p14:sldId id="353"/>
            <p14:sldId id="355"/>
            <p14:sldId id="280"/>
            <p14:sldId id="283"/>
            <p14:sldId id="269"/>
            <p14:sldId id="435"/>
            <p14:sldId id="448"/>
            <p14:sldId id="271"/>
            <p14:sldId id="424"/>
            <p14:sldId id="429"/>
            <p14:sldId id="430"/>
            <p14:sldId id="432"/>
            <p14:sldId id="309"/>
            <p14:sldId id="431"/>
            <p14:sldId id="409"/>
            <p14:sldId id="310"/>
            <p14:sldId id="442"/>
            <p14:sldId id="444"/>
            <p14:sldId id="447"/>
            <p14:sldId id="367"/>
            <p14:sldId id="412"/>
            <p14:sldId id="357"/>
            <p14:sldId id="358"/>
            <p14:sldId id="359"/>
            <p14:sldId id="360"/>
            <p14:sldId id="361"/>
            <p14:sldId id="370"/>
            <p14:sldId id="372"/>
            <p14:sldId id="366"/>
            <p14:sldId id="385"/>
          </p14:sldIdLst>
        </p14:section>
        <p14:section name="Untitled Section" id="{A94E632C-F237-F145-9E32-E40816E4610A}">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E0E3"/>
    <a:srgbClr val="FFFFFF"/>
    <a:srgbClr val="FABEED"/>
    <a:srgbClr val="000000"/>
    <a:srgbClr val="00B050"/>
    <a:srgbClr val="A2CDFC"/>
    <a:srgbClr val="DAC6C4"/>
    <a:srgbClr val="E5E9B5"/>
    <a:srgbClr val="CCA5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E999DE-0592-4458-96F8-89F9B8C355FA}" v="20" dt="2021-12-01T14:40:22.4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317" autoAdjust="0"/>
    <p:restoredTop sz="95226" autoAdjust="0"/>
  </p:normalViewPr>
  <p:slideViewPr>
    <p:cSldViewPr snapToGrid="0">
      <p:cViewPr varScale="1">
        <p:scale>
          <a:sx n="82" d="100"/>
          <a:sy n="82" d="100"/>
        </p:scale>
        <p:origin x="154" y="5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p:cViewPr varScale="1">
        <p:scale>
          <a:sx n="132" d="100"/>
          <a:sy n="132" d="100"/>
        </p:scale>
        <p:origin x="1640" y="168"/>
      </p:cViewPr>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ul Adriaensen" userId="96f37f6f49146009" providerId="LiveId" clId="{DEE999DE-0592-4458-96F8-89F9B8C355FA}"/>
    <pc:docChg chg="undo custSel modSld sldOrd">
      <pc:chgData name="Raul Adriaensen" userId="96f37f6f49146009" providerId="LiveId" clId="{DEE999DE-0592-4458-96F8-89F9B8C355FA}" dt="2021-12-01T14:40:22.493" v="35" actId="14100"/>
      <pc:docMkLst>
        <pc:docMk/>
      </pc:docMkLst>
      <pc:sldChg chg="modSp">
        <pc:chgData name="Raul Adriaensen" userId="96f37f6f49146009" providerId="LiveId" clId="{DEE999DE-0592-4458-96F8-89F9B8C355FA}" dt="2021-12-01T14:40:22.493" v="35" actId="14100"/>
        <pc:sldMkLst>
          <pc:docMk/>
          <pc:sldMk cId="0" sldId="310"/>
        </pc:sldMkLst>
        <pc:picChg chg="mod">
          <ac:chgData name="Raul Adriaensen" userId="96f37f6f49146009" providerId="LiveId" clId="{DEE999DE-0592-4458-96F8-89F9B8C355FA}" dt="2021-12-01T14:40:22.493" v="35" actId="14100"/>
          <ac:picMkLst>
            <pc:docMk/>
            <pc:sldMk cId="0" sldId="310"/>
            <ac:picMk id="58375" creationId="{97531430-0E6F-B747-8ACD-D531848538EB}"/>
          </ac:picMkLst>
        </pc:picChg>
      </pc:sldChg>
      <pc:sldChg chg="modSp ord">
        <pc:chgData name="Raul Adriaensen" userId="96f37f6f49146009" providerId="LiveId" clId="{DEE999DE-0592-4458-96F8-89F9B8C355FA}" dt="2021-12-01T14:13:37.326" v="33"/>
        <pc:sldMkLst>
          <pc:docMk/>
          <pc:sldMk cId="0" sldId="409"/>
        </pc:sldMkLst>
        <pc:picChg chg="mod">
          <ac:chgData name="Raul Adriaensen" userId="96f37f6f49146009" providerId="LiveId" clId="{DEE999DE-0592-4458-96F8-89F9B8C355FA}" dt="2021-12-01T14:11:57.295" v="21" actId="1076"/>
          <ac:picMkLst>
            <pc:docMk/>
            <pc:sldMk cId="0" sldId="409"/>
            <ac:picMk id="35841" creationId="{DB19A666-C1CF-BD48-9428-4A96EAD088C5}"/>
          </ac:picMkLst>
        </pc:picChg>
        <pc:picChg chg="mod">
          <ac:chgData name="Raul Adriaensen" userId="96f37f6f49146009" providerId="LiveId" clId="{DEE999DE-0592-4458-96F8-89F9B8C355FA}" dt="2021-12-01T14:12:39.189" v="23" actId="14100"/>
          <ac:picMkLst>
            <pc:docMk/>
            <pc:sldMk cId="0" sldId="409"/>
            <ac:picMk id="35849" creationId="{F2594DED-D993-CB40-86D7-311013D52B17}"/>
          </ac:picMkLst>
        </pc:picChg>
      </pc:sldChg>
      <pc:sldChg chg="addSp delSp modSp mod">
        <pc:chgData name="Raul Adriaensen" userId="96f37f6f49146009" providerId="LiveId" clId="{DEE999DE-0592-4458-96F8-89F9B8C355FA}" dt="2021-12-01T14:10:05.693" v="15" actId="14100"/>
        <pc:sldMkLst>
          <pc:docMk/>
          <pc:sldMk cId="0" sldId="424"/>
        </pc:sldMkLst>
        <pc:spChg chg="add del">
          <ac:chgData name="Raul Adriaensen" userId="96f37f6f49146009" providerId="LiveId" clId="{DEE999DE-0592-4458-96F8-89F9B8C355FA}" dt="2021-12-01T14:10:04.169" v="9" actId="478"/>
          <ac:spMkLst>
            <pc:docMk/>
            <pc:sldMk cId="0" sldId="424"/>
            <ac:spMk id="30722" creationId="{C856876E-B309-B847-906F-D67F8DC4E472}"/>
          </ac:spMkLst>
        </pc:spChg>
        <pc:spChg chg="add del">
          <ac:chgData name="Raul Adriaensen" userId="96f37f6f49146009" providerId="LiveId" clId="{DEE999DE-0592-4458-96F8-89F9B8C355FA}" dt="2021-12-01T14:10:04.686" v="12" actId="478"/>
          <ac:spMkLst>
            <pc:docMk/>
            <pc:sldMk cId="0" sldId="424"/>
            <ac:spMk id="30725" creationId="{4F61430B-ABD9-154D-92F3-8374A7A15F35}"/>
          </ac:spMkLst>
        </pc:spChg>
        <pc:graphicFrameChg chg="add del">
          <ac:chgData name="Raul Adriaensen" userId="96f37f6f49146009" providerId="LiveId" clId="{DEE999DE-0592-4458-96F8-89F9B8C355FA}" dt="2021-12-01T14:10:04.515" v="11" actId="478"/>
          <ac:graphicFrameMkLst>
            <pc:docMk/>
            <pc:sldMk cId="0" sldId="424"/>
            <ac:graphicFrameMk id="30726" creationId="{B6C92EDD-2A52-204A-988D-B0C0182D3924}"/>
          </ac:graphicFrameMkLst>
        </pc:graphicFrameChg>
        <pc:graphicFrameChg chg="add del">
          <ac:chgData name="Raul Adriaensen" userId="96f37f6f49146009" providerId="LiveId" clId="{DEE999DE-0592-4458-96F8-89F9B8C355FA}" dt="2021-12-01T14:10:04.348" v="10" actId="478"/>
          <ac:graphicFrameMkLst>
            <pc:docMk/>
            <pc:sldMk cId="0" sldId="424"/>
            <ac:graphicFrameMk id="30727" creationId="{5CBB547A-0B65-134D-A025-CCFDA77B3C25}"/>
          </ac:graphicFrameMkLst>
        </pc:graphicFrameChg>
        <pc:graphicFrameChg chg="add del">
          <ac:chgData name="Raul Adriaensen" userId="96f37f6f49146009" providerId="LiveId" clId="{DEE999DE-0592-4458-96F8-89F9B8C355FA}" dt="2021-12-01T14:10:04.880" v="13" actId="478"/>
          <ac:graphicFrameMkLst>
            <pc:docMk/>
            <pc:sldMk cId="0" sldId="424"/>
            <ac:graphicFrameMk id="30728" creationId="{E5D06251-1320-2A41-9F49-AB87A35F18EE}"/>
          </ac:graphicFrameMkLst>
        </pc:graphicFrameChg>
        <pc:picChg chg="mod">
          <ac:chgData name="Raul Adriaensen" userId="96f37f6f49146009" providerId="LiveId" clId="{DEE999DE-0592-4458-96F8-89F9B8C355FA}" dt="2021-12-01T14:10:05.693" v="15" actId="14100"/>
          <ac:picMkLst>
            <pc:docMk/>
            <pc:sldMk cId="0" sldId="424"/>
            <ac:picMk id="30724" creationId="{A315B80D-826B-804A-9E04-7D94DA512116}"/>
          </ac:picMkLst>
        </pc:picChg>
        <pc:picChg chg="add del">
          <ac:chgData name="Raul Adriaensen" userId="96f37f6f49146009" providerId="LiveId" clId="{DEE999DE-0592-4458-96F8-89F9B8C355FA}" dt="2021-12-01T14:10:05.300" v="14" actId="478"/>
          <ac:picMkLst>
            <pc:docMk/>
            <pc:sldMk cId="0" sldId="424"/>
            <ac:picMk id="30730" creationId="{9316BB57-58DB-0B41-A4C8-7696E9815B42}"/>
          </ac:picMkLst>
        </pc:picChg>
      </pc:sldChg>
      <pc:sldChg chg="ord">
        <pc:chgData name="Raul Adriaensen" userId="96f37f6f49146009" providerId="LiveId" clId="{DEE999DE-0592-4458-96F8-89F9B8C355FA}" dt="2021-12-01T14:13:31.213" v="27"/>
        <pc:sldMkLst>
          <pc:docMk/>
          <pc:sldMk cId="0" sldId="43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9872663" cy="765175"/>
          </a:xfrm>
          <a:prstGeom prst="rect">
            <a:avLst/>
          </a:prstGeom>
        </p:spPr>
        <p:txBody>
          <a:bodyPr vert="horz" lIns="209746" tIns="104873" rIns="209746" bIns="104873" rtlCol="0"/>
          <a:lstStyle>
            <a:lvl1pPr algn="l" eaLnBrk="1" hangingPunct="1">
              <a:defRPr sz="2800">
                <a:latin typeface="Arial" charset="0"/>
                <a:cs typeface="Arial" charset="0"/>
              </a:defRPr>
            </a:lvl1pPr>
          </a:lstStyle>
          <a:p>
            <a:pPr>
              <a:defRPr/>
            </a:pPr>
            <a:endParaRPr lang="en-GB"/>
          </a:p>
        </p:txBody>
      </p:sp>
      <p:sp>
        <p:nvSpPr>
          <p:cNvPr id="3" name="Date Placeholder 2"/>
          <p:cNvSpPr>
            <a:spLocks noGrp="1"/>
          </p:cNvSpPr>
          <p:nvPr>
            <p:ph type="dt" sz="quarter" idx="1"/>
          </p:nvPr>
        </p:nvSpPr>
        <p:spPr>
          <a:xfrm>
            <a:off x="12904788" y="0"/>
            <a:ext cx="9872662" cy="765175"/>
          </a:xfrm>
          <a:prstGeom prst="rect">
            <a:avLst/>
          </a:prstGeom>
        </p:spPr>
        <p:txBody>
          <a:bodyPr vert="horz" lIns="209746" tIns="104873" rIns="209746" bIns="104873" rtlCol="0"/>
          <a:lstStyle>
            <a:lvl1pPr algn="r" eaLnBrk="1" hangingPunct="1">
              <a:defRPr sz="2800">
                <a:latin typeface="Arial" charset="0"/>
                <a:cs typeface="Arial" charset="0"/>
              </a:defRPr>
            </a:lvl1pPr>
          </a:lstStyle>
          <a:p>
            <a:pPr>
              <a:defRPr/>
            </a:pPr>
            <a:fld id="{F592FE6A-81B0-4E85-A805-6C6FD78C07B4}" type="datetimeFigureOut">
              <a:rPr lang="en-GB"/>
              <a:pPr>
                <a:defRPr/>
              </a:pPr>
              <a:t>01/12/2021</a:t>
            </a:fld>
            <a:endParaRPr lang="en-GB"/>
          </a:p>
        </p:txBody>
      </p:sp>
      <p:sp>
        <p:nvSpPr>
          <p:cNvPr id="4" name="Footer Placeholder 3"/>
          <p:cNvSpPr>
            <a:spLocks noGrp="1"/>
          </p:cNvSpPr>
          <p:nvPr>
            <p:ph type="ftr" sz="quarter" idx="2"/>
          </p:nvPr>
        </p:nvSpPr>
        <p:spPr>
          <a:xfrm>
            <a:off x="0" y="14535150"/>
            <a:ext cx="9872663" cy="765175"/>
          </a:xfrm>
          <a:prstGeom prst="rect">
            <a:avLst/>
          </a:prstGeom>
        </p:spPr>
        <p:txBody>
          <a:bodyPr vert="horz" lIns="209746" tIns="104873" rIns="209746" bIns="104873" rtlCol="0" anchor="b"/>
          <a:lstStyle>
            <a:lvl1pPr algn="l" eaLnBrk="1" hangingPunct="1">
              <a:defRPr sz="2800">
                <a:latin typeface="Arial" charset="0"/>
                <a:cs typeface="Arial" charset="0"/>
              </a:defRPr>
            </a:lvl1pPr>
          </a:lstStyle>
          <a:p>
            <a:pPr>
              <a:defRPr/>
            </a:pPr>
            <a:endParaRPr lang="en-GB"/>
          </a:p>
        </p:txBody>
      </p:sp>
      <p:sp>
        <p:nvSpPr>
          <p:cNvPr id="5" name="Slide Number Placeholder 4"/>
          <p:cNvSpPr>
            <a:spLocks noGrp="1"/>
          </p:cNvSpPr>
          <p:nvPr>
            <p:ph type="sldNum" sz="quarter" idx="3"/>
          </p:nvPr>
        </p:nvSpPr>
        <p:spPr>
          <a:xfrm>
            <a:off x="12904788" y="14535150"/>
            <a:ext cx="9872662" cy="765175"/>
          </a:xfrm>
          <a:prstGeom prst="rect">
            <a:avLst/>
          </a:prstGeom>
        </p:spPr>
        <p:txBody>
          <a:bodyPr vert="horz" wrap="square" lIns="209746" tIns="104873" rIns="209746" bIns="104873" numCol="1" anchor="b" anchorCtr="0" compatLnSpc="1">
            <a:prstTxWarp prst="textNoShape">
              <a:avLst/>
            </a:prstTxWarp>
          </a:bodyPr>
          <a:lstStyle>
            <a:lvl1pPr algn="r" eaLnBrk="1" hangingPunct="1">
              <a:defRPr sz="2800"/>
            </a:lvl1pPr>
          </a:lstStyle>
          <a:p>
            <a:pPr>
              <a:defRPr/>
            </a:pPr>
            <a:fld id="{D9C5C301-A3CE-4711-9275-1581A326CDF9}" type="slidenum">
              <a:rPr lang="en-GB" altLang="en-US"/>
              <a:pPr>
                <a:defRPr/>
              </a:pPr>
              <a:t>‹#›</a:t>
            </a:fld>
            <a:endParaRPr lang="en-GB" altLang="en-US"/>
          </a:p>
        </p:txBody>
      </p:sp>
    </p:spTree>
    <p:extLst>
      <p:ext uri="{BB962C8B-B14F-4D97-AF65-F5344CB8AC3E}">
        <p14:creationId xmlns:p14="http://schemas.microsoft.com/office/powerpoint/2010/main" val="28805145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9872663" cy="765175"/>
          </a:xfrm>
          <a:prstGeom prst="rect">
            <a:avLst/>
          </a:prstGeom>
        </p:spPr>
        <p:txBody>
          <a:bodyPr vert="horz" lIns="209746" tIns="104873" rIns="209746" bIns="104873" rtlCol="0"/>
          <a:lstStyle>
            <a:lvl1pPr algn="l" eaLnBrk="1" hangingPunct="1">
              <a:defRPr sz="2800">
                <a:latin typeface="Arial" charset="0"/>
                <a:cs typeface="Arial" charset="0"/>
              </a:defRPr>
            </a:lvl1pPr>
          </a:lstStyle>
          <a:p>
            <a:pPr>
              <a:defRPr/>
            </a:pPr>
            <a:endParaRPr lang="en-GB"/>
          </a:p>
        </p:txBody>
      </p:sp>
      <p:sp>
        <p:nvSpPr>
          <p:cNvPr id="3" name="Date Placeholder 2"/>
          <p:cNvSpPr>
            <a:spLocks noGrp="1"/>
          </p:cNvSpPr>
          <p:nvPr>
            <p:ph type="dt" idx="1"/>
          </p:nvPr>
        </p:nvSpPr>
        <p:spPr>
          <a:xfrm>
            <a:off x="12904788" y="0"/>
            <a:ext cx="9872662" cy="765175"/>
          </a:xfrm>
          <a:prstGeom prst="rect">
            <a:avLst/>
          </a:prstGeom>
        </p:spPr>
        <p:txBody>
          <a:bodyPr vert="horz" lIns="209746" tIns="104873" rIns="209746" bIns="104873" rtlCol="0"/>
          <a:lstStyle>
            <a:lvl1pPr algn="r" eaLnBrk="1" hangingPunct="1">
              <a:defRPr sz="2800">
                <a:latin typeface="Arial" charset="0"/>
                <a:cs typeface="Arial" charset="0"/>
              </a:defRPr>
            </a:lvl1pPr>
          </a:lstStyle>
          <a:p>
            <a:pPr>
              <a:defRPr/>
            </a:pPr>
            <a:fld id="{4755CF8A-6687-4D24-9CE2-E0955F14420E}" type="datetimeFigureOut">
              <a:rPr lang="en-GB"/>
              <a:pPr>
                <a:defRPr/>
              </a:pPr>
              <a:t>01/12/2021</a:t>
            </a:fld>
            <a:endParaRPr lang="en-GB"/>
          </a:p>
        </p:txBody>
      </p:sp>
      <p:sp>
        <p:nvSpPr>
          <p:cNvPr id="4" name="Slide Image Placeholder 3"/>
          <p:cNvSpPr>
            <a:spLocks noGrp="1" noRot="1" noChangeAspect="1"/>
          </p:cNvSpPr>
          <p:nvPr>
            <p:ph type="sldImg" idx="2"/>
          </p:nvPr>
        </p:nvSpPr>
        <p:spPr>
          <a:xfrm>
            <a:off x="6291263" y="1147763"/>
            <a:ext cx="10199687" cy="5738812"/>
          </a:xfrm>
          <a:prstGeom prst="rect">
            <a:avLst/>
          </a:prstGeom>
          <a:noFill/>
          <a:ln w="12700">
            <a:solidFill>
              <a:prstClr val="black"/>
            </a:solidFill>
          </a:ln>
        </p:spPr>
        <p:txBody>
          <a:bodyPr vert="horz" lIns="209746" tIns="104873" rIns="209746" bIns="104873" rtlCol="0" anchor="ctr"/>
          <a:lstStyle/>
          <a:p>
            <a:pPr lvl="0"/>
            <a:endParaRPr lang="en-GB" noProof="0"/>
          </a:p>
        </p:txBody>
      </p:sp>
      <p:sp>
        <p:nvSpPr>
          <p:cNvPr id="5" name="Notes Placeholder 4"/>
          <p:cNvSpPr>
            <a:spLocks noGrp="1"/>
          </p:cNvSpPr>
          <p:nvPr>
            <p:ph type="body" sz="quarter" idx="3"/>
          </p:nvPr>
        </p:nvSpPr>
        <p:spPr>
          <a:xfrm>
            <a:off x="2278063" y="7269163"/>
            <a:ext cx="18226087" cy="6886575"/>
          </a:xfrm>
          <a:prstGeom prst="rect">
            <a:avLst/>
          </a:prstGeom>
        </p:spPr>
        <p:txBody>
          <a:bodyPr vert="horz" lIns="209746" tIns="104873" rIns="209746" bIns="104873"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p:cNvSpPr>
            <a:spLocks noGrp="1"/>
          </p:cNvSpPr>
          <p:nvPr>
            <p:ph type="ftr" sz="quarter" idx="4"/>
          </p:nvPr>
        </p:nvSpPr>
        <p:spPr>
          <a:xfrm>
            <a:off x="0" y="14535150"/>
            <a:ext cx="9872663" cy="765175"/>
          </a:xfrm>
          <a:prstGeom prst="rect">
            <a:avLst/>
          </a:prstGeom>
        </p:spPr>
        <p:txBody>
          <a:bodyPr vert="horz" lIns="209746" tIns="104873" rIns="209746" bIns="104873" rtlCol="0" anchor="b"/>
          <a:lstStyle>
            <a:lvl1pPr algn="l" eaLnBrk="1" hangingPunct="1">
              <a:defRPr sz="2800">
                <a:latin typeface="Arial" charset="0"/>
                <a:cs typeface="Arial" charset="0"/>
              </a:defRPr>
            </a:lvl1pPr>
          </a:lstStyle>
          <a:p>
            <a:pPr>
              <a:defRPr/>
            </a:pPr>
            <a:endParaRPr lang="en-GB"/>
          </a:p>
        </p:txBody>
      </p:sp>
      <p:sp>
        <p:nvSpPr>
          <p:cNvPr id="7" name="Slide Number Placeholder 6"/>
          <p:cNvSpPr>
            <a:spLocks noGrp="1"/>
          </p:cNvSpPr>
          <p:nvPr>
            <p:ph type="sldNum" sz="quarter" idx="5"/>
          </p:nvPr>
        </p:nvSpPr>
        <p:spPr>
          <a:xfrm>
            <a:off x="12904788" y="14535150"/>
            <a:ext cx="9872662" cy="765175"/>
          </a:xfrm>
          <a:prstGeom prst="rect">
            <a:avLst/>
          </a:prstGeom>
        </p:spPr>
        <p:txBody>
          <a:bodyPr vert="horz" wrap="square" lIns="209746" tIns="104873" rIns="209746" bIns="104873" numCol="1" anchor="b" anchorCtr="0" compatLnSpc="1">
            <a:prstTxWarp prst="textNoShape">
              <a:avLst/>
            </a:prstTxWarp>
          </a:bodyPr>
          <a:lstStyle>
            <a:lvl1pPr algn="r" eaLnBrk="1" hangingPunct="1">
              <a:defRPr sz="2800"/>
            </a:lvl1pPr>
          </a:lstStyle>
          <a:p>
            <a:pPr>
              <a:defRPr/>
            </a:pPr>
            <a:fld id="{0D81539A-D61E-400F-940D-2042C31C9DD3}" type="slidenum">
              <a:rPr lang="en-GB" altLang="en-US"/>
              <a:pPr>
                <a:defRPr/>
              </a:pPr>
              <a:t>‹#›</a:t>
            </a:fld>
            <a:endParaRPr lang="en-GB" altLang="en-US"/>
          </a:p>
        </p:txBody>
      </p:sp>
    </p:spTree>
    <p:extLst>
      <p:ext uri="{BB962C8B-B14F-4D97-AF65-F5344CB8AC3E}">
        <p14:creationId xmlns:p14="http://schemas.microsoft.com/office/powerpoint/2010/main" val="19726145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xfrm>
            <a:off x="6291263" y="1147763"/>
            <a:ext cx="10199687" cy="57388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EB85805-BDC3-4870-928F-014BC72A61A2}" type="slidenum">
              <a:rPr lang="en-GB" altLang="en-US" sz="2800" smtClean="0">
                <a:latin typeface="Arial" panose="020B0604020202020204" pitchFamily="34" charset="0"/>
              </a:rPr>
              <a:pPr>
                <a:spcBef>
                  <a:spcPct val="0"/>
                </a:spcBef>
              </a:pPr>
              <a:t>1</a:t>
            </a:fld>
            <a:endParaRPr lang="en-GB" altLang="en-US" sz="2800">
              <a:latin typeface="Arial" panose="020B0604020202020204" pitchFamily="34" charset="0"/>
            </a:endParaRPr>
          </a:p>
        </p:txBody>
      </p:sp>
    </p:spTree>
    <p:extLst>
      <p:ext uri="{BB962C8B-B14F-4D97-AF65-F5344CB8AC3E}">
        <p14:creationId xmlns:p14="http://schemas.microsoft.com/office/powerpoint/2010/main" val="4257930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a:extLst>
              <a:ext uri="{FF2B5EF4-FFF2-40B4-BE49-F238E27FC236}">
                <a16:creationId xmlns:a16="http://schemas.microsoft.com/office/drawing/2014/main" id="{CC5B10EB-A337-3547-B98B-BCF925FC7FB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6" name="Notes Placeholder 2">
            <a:extLst>
              <a:ext uri="{FF2B5EF4-FFF2-40B4-BE49-F238E27FC236}">
                <a16:creationId xmlns:a16="http://schemas.microsoft.com/office/drawing/2014/main" id="{555CDA6F-90A6-8348-8661-D3E2E221DB0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57347" name="Slide Number Placeholder 3">
            <a:extLst>
              <a:ext uri="{FF2B5EF4-FFF2-40B4-BE49-F238E27FC236}">
                <a16:creationId xmlns:a16="http://schemas.microsoft.com/office/drawing/2014/main" id="{EBF815C5-FA65-6C44-9ECB-6A1298F3110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1A982EE1-7520-5845-A0BE-470B33BEB0B7}" type="slidenum">
              <a:rPr lang="en-GB" altLang="en-US" smtClean="0"/>
              <a:pPr/>
              <a:t>19</a:t>
            </a:fld>
            <a:endParaRPr lang="en-GB"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a:extLst>
              <a:ext uri="{FF2B5EF4-FFF2-40B4-BE49-F238E27FC236}">
                <a16:creationId xmlns:a16="http://schemas.microsoft.com/office/drawing/2014/main" id="{FD8BF513-B761-9946-9242-CA89392F90A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8" name="Notes Placeholder 2">
            <a:extLst>
              <a:ext uri="{FF2B5EF4-FFF2-40B4-BE49-F238E27FC236}">
                <a16:creationId xmlns:a16="http://schemas.microsoft.com/office/drawing/2014/main" id="{FE465E25-8371-1749-9661-82C7021F8EA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39939" name="Slide Number Placeholder 3">
            <a:extLst>
              <a:ext uri="{FF2B5EF4-FFF2-40B4-BE49-F238E27FC236}">
                <a16:creationId xmlns:a16="http://schemas.microsoft.com/office/drawing/2014/main" id="{0B9D229B-3A20-634C-9DD8-7E52CE5B46F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D452E0BE-413C-1D4C-9407-CE09721C5F24}" type="slidenum">
              <a:rPr lang="en-GB" altLang="en-US" smtClean="0"/>
              <a:pPr/>
              <a:t>20</a:t>
            </a:fld>
            <a:endParaRPr lang="en-GB"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0D81539A-D61E-400F-940D-2042C31C9DD3}" type="slidenum">
              <a:rPr lang="en-GB" altLang="en-US" smtClean="0"/>
              <a:pPr>
                <a:defRPr/>
              </a:pPr>
              <a:t>21</a:t>
            </a:fld>
            <a:endParaRPr lang="en-GB" altLang="en-US"/>
          </a:p>
        </p:txBody>
      </p:sp>
    </p:spTree>
    <p:extLst>
      <p:ext uri="{BB962C8B-B14F-4D97-AF65-F5344CB8AC3E}">
        <p14:creationId xmlns:p14="http://schemas.microsoft.com/office/powerpoint/2010/main" val="39517491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a:extLst>
              <a:ext uri="{FF2B5EF4-FFF2-40B4-BE49-F238E27FC236}">
                <a16:creationId xmlns:a16="http://schemas.microsoft.com/office/drawing/2014/main" id="{65E5E145-B848-4F4D-8B69-25A3A3D4BF1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6" name="Notes Placeholder 2">
            <a:extLst>
              <a:ext uri="{FF2B5EF4-FFF2-40B4-BE49-F238E27FC236}">
                <a16:creationId xmlns:a16="http://schemas.microsoft.com/office/drawing/2014/main" id="{F31A7329-A8C9-C247-BDE5-1390E70C179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80000"/>
              </a:lnSpc>
            </a:pPr>
            <a:endParaRPr lang="en-US" altLang="en-US" sz="1000"/>
          </a:p>
        </p:txBody>
      </p:sp>
      <p:sp>
        <p:nvSpPr>
          <p:cNvPr id="21507" name="Slide Number Placeholder 3">
            <a:extLst>
              <a:ext uri="{FF2B5EF4-FFF2-40B4-BE49-F238E27FC236}">
                <a16:creationId xmlns:a16="http://schemas.microsoft.com/office/drawing/2014/main" id="{5F76D7EF-6C0E-5C48-A7FF-5EC1B8BA3F2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D55DB23-1CAF-0C47-9DD9-1A13646EA02D}" type="slidenum">
              <a:rPr lang="en-GB" altLang="en-US" sz="1200"/>
              <a:pPr/>
              <a:t>26</a:t>
            </a:fld>
            <a:endParaRPr lang="en-GB"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a:extLst>
              <a:ext uri="{FF2B5EF4-FFF2-40B4-BE49-F238E27FC236}">
                <a16:creationId xmlns:a16="http://schemas.microsoft.com/office/drawing/2014/main" id="{237487C1-20CB-5B43-A7B2-20E882AE0D7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6" name="Notes Placeholder 2">
            <a:extLst>
              <a:ext uri="{FF2B5EF4-FFF2-40B4-BE49-F238E27FC236}">
                <a16:creationId xmlns:a16="http://schemas.microsoft.com/office/drawing/2014/main" id="{273B7D30-ED5C-0F41-A9AD-B2AE484642C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11267" name="Slide Number Placeholder 3">
            <a:extLst>
              <a:ext uri="{FF2B5EF4-FFF2-40B4-BE49-F238E27FC236}">
                <a16:creationId xmlns:a16="http://schemas.microsoft.com/office/drawing/2014/main" id="{7D682217-AC57-574F-9EB2-F5066513154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BC419926-5A33-E546-9222-796B167EA63D}" type="slidenum">
              <a:rPr lang="en-GB" altLang="en-US" smtClean="0"/>
              <a:pPr/>
              <a:t>3</a:t>
            </a:fld>
            <a:endParaRPr lang="en-GB"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lide Image Placeholder 1">
            <a:extLst>
              <a:ext uri="{FF2B5EF4-FFF2-40B4-BE49-F238E27FC236}">
                <a16:creationId xmlns:a16="http://schemas.microsoft.com/office/drawing/2014/main" id="{2B12B46E-EDDE-974C-8822-1619FFBDB37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8" name="Notes Placeholder 2">
            <a:extLst>
              <a:ext uri="{FF2B5EF4-FFF2-40B4-BE49-F238E27FC236}">
                <a16:creationId xmlns:a16="http://schemas.microsoft.com/office/drawing/2014/main" id="{3484FE4F-201D-814D-B9A1-2C880FB9555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9219" name="Slide Number Placeholder 3">
            <a:extLst>
              <a:ext uri="{FF2B5EF4-FFF2-40B4-BE49-F238E27FC236}">
                <a16:creationId xmlns:a16="http://schemas.microsoft.com/office/drawing/2014/main" id="{67659B5A-7016-734F-BD9D-FBAA812CE1E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D5794F19-2A2E-1C48-800D-EFA63AE0292E}" type="slidenum">
              <a:rPr lang="en-GB" altLang="en-US" smtClean="0"/>
              <a:pPr/>
              <a:t>4</a:t>
            </a:fld>
            <a:endParaRPr lang="en-GB"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a:extLst>
              <a:ext uri="{FF2B5EF4-FFF2-40B4-BE49-F238E27FC236}">
                <a16:creationId xmlns:a16="http://schemas.microsoft.com/office/drawing/2014/main" id="{FE1D18DD-EC3A-314E-A3A5-C2BA56D52B6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4" name="Notes Placeholder 2">
            <a:extLst>
              <a:ext uri="{FF2B5EF4-FFF2-40B4-BE49-F238E27FC236}">
                <a16:creationId xmlns:a16="http://schemas.microsoft.com/office/drawing/2014/main" id="{413A58F2-212F-8748-9591-3A1FA21E624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3315" name="Slide Number Placeholder 3">
            <a:extLst>
              <a:ext uri="{FF2B5EF4-FFF2-40B4-BE49-F238E27FC236}">
                <a16:creationId xmlns:a16="http://schemas.microsoft.com/office/drawing/2014/main" id="{54DD5858-213D-A34F-BD50-8AE35258490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A1A5C447-F8A5-F547-9C16-8CEEC7EB9154}" type="slidenum">
              <a:rPr lang="en-GB" altLang="en-US" smtClean="0"/>
              <a:pPr/>
              <a:t>5</a:t>
            </a:fld>
            <a:endParaRPr lang="en-GB"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a:extLst>
              <a:ext uri="{FF2B5EF4-FFF2-40B4-BE49-F238E27FC236}">
                <a16:creationId xmlns:a16="http://schemas.microsoft.com/office/drawing/2014/main" id="{2D317693-57F7-6746-A976-AFCCA5CF306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2" name="Notes Placeholder 2">
            <a:extLst>
              <a:ext uri="{FF2B5EF4-FFF2-40B4-BE49-F238E27FC236}">
                <a16:creationId xmlns:a16="http://schemas.microsoft.com/office/drawing/2014/main" id="{4642E5B2-E72C-B748-A96A-F4612B73EE0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5363" name="Slide Number Placeholder 3">
            <a:extLst>
              <a:ext uri="{FF2B5EF4-FFF2-40B4-BE49-F238E27FC236}">
                <a16:creationId xmlns:a16="http://schemas.microsoft.com/office/drawing/2014/main" id="{8BBE2815-D173-CC41-8677-0E8057ABC8F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796F552E-033A-1743-9360-3BA199D25A80}" type="slidenum">
              <a:rPr lang="en-GB" altLang="en-US" smtClean="0"/>
              <a:pPr/>
              <a:t>6</a:t>
            </a:fld>
            <a:endParaRPr lang="en-GB"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a:extLst>
              <a:ext uri="{FF2B5EF4-FFF2-40B4-BE49-F238E27FC236}">
                <a16:creationId xmlns:a16="http://schemas.microsoft.com/office/drawing/2014/main" id="{54CA66EE-7159-A747-B3F3-5E111FFC19A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2" name="Notes Placeholder 2">
            <a:extLst>
              <a:ext uri="{FF2B5EF4-FFF2-40B4-BE49-F238E27FC236}">
                <a16:creationId xmlns:a16="http://schemas.microsoft.com/office/drawing/2014/main" id="{89F9B5E1-BAAC-3741-8E59-A5E259DB0CC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0483" name="Slide Number Placeholder 3">
            <a:extLst>
              <a:ext uri="{FF2B5EF4-FFF2-40B4-BE49-F238E27FC236}">
                <a16:creationId xmlns:a16="http://schemas.microsoft.com/office/drawing/2014/main" id="{7C659809-09EC-264B-AA66-2C3C0B7CA84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B57F5804-D789-554F-8593-E4A2992EACFA}" type="slidenum">
              <a:rPr lang="en-GB" altLang="en-US" smtClean="0"/>
              <a:pPr/>
              <a:t>8</a:t>
            </a:fld>
            <a:endParaRPr lang="en-GB"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DC610842-700E-DC44-AAA1-6AA46E7A8F2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AB78864B-3043-464A-A0CB-E7D53CA138E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24579" name="Slide Number Placeholder 3">
            <a:extLst>
              <a:ext uri="{FF2B5EF4-FFF2-40B4-BE49-F238E27FC236}">
                <a16:creationId xmlns:a16="http://schemas.microsoft.com/office/drawing/2014/main" id="{E9E1C03B-2275-B64C-B215-EB3A0DBB27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F71BDB8D-10AC-9248-85B9-5A1A5CBF0520}" type="slidenum">
              <a:rPr lang="en-GB" altLang="en-US" smtClean="0"/>
              <a:pPr/>
              <a:t>9</a:t>
            </a:fld>
            <a:endParaRPr lang="en-GB"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DEB0846D-5657-F849-B6C6-9687F73479E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Notes Placeholder 2">
            <a:extLst>
              <a:ext uri="{FF2B5EF4-FFF2-40B4-BE49-F238E27FC236}">
                <a16:creationId xmlns:a16="http://schemas.microsoft.com/office/drawing/2014/main" id="{CC986733-1B0E-1E41-A778-5E03E64BF0B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3795" name="Slide Number Placeholder 3">
            <a:extLst>
              <a:ext uri="{FF2B5EF4-FFF2-40B4-BE49-F238E27FC236}">
                <a16:creationId xmlns:a16="http://schemas.microsoft.com/office/drawing/2014/main" id="{03DB1F14-89C6-0B4D-829F-A131CA260C0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ED8B13EA-F4A5-094B-AFEE-3A989DCDC97C}" type="slidenum">
              <a:rPr lang="en-GB" altLang="en-US" smtClean="0"/>
              <a:pPr/>
              <a:t>17</a:t>
            </a:fld>
            <a:endParaRPr lang="en-GB"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a:extLst>
              <a:ext uri="{FF2B5EF4-FFF2-40B4-BE49-F238E27FC236}">
                <a16:creationId xmlns:a16="http://schemas.microsoft.com/office/drawing/2014/main" id="{EA7D4571-A01E-3C40-827B-400018691AA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0" name="Notes Placeholder 2">
            <a:extLst>
              <a:ext uri="{FF2B5EF4-FFF2-40B4-BE49-F238E27FC236}">
                <a16:creationId xmlns:a16="http://schemas.microsoft.com/office/drawing/2014/main" id="{BB582841-041D-B243-86B9-7EAEAE35276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37891" name="Slide Number Placeholder 3">
            <a:extLst>
              <a:ext uri="{FF2B5EF4-FFF2-40B4-BE49-F238E27FC236}">
                <a16:creationId xmlns:a16="http://schemas.microsoft.com/office/drawing/2014/main" id="{DAE0EA7B-23DA-1B4D-9912-D9EDCBFDFA8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3DDC1607-B99C-D04F-BFF6-E0B9A9899890}" type="slidenum">
              <a:rPr lang="en-GB" altLang="en-US" smtClean="0"/>
              <a:pPr/>
              <a:t>18</a:t>
            </a:fld>
            <a:endParaRPr lang="en-GB"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5" name="Picture 8" descr="basins_header"/>
          <p:cNvPicPr>
            <a:picLocks noChangeAspect="1" noChangeArrowheads="1"/>
          </p:cNvPicPr>
          <p:nvPr/>
        </p:nvPicPr>
        <p:blipFill>
          <a:blip r:embed="rId2" cstate="print">
            <a:extLst>
              <a:ext uri="{28A0092B-C50C-407E-A947-70E740481C1C}">
                <a14:useLocalDpi xmlns:a14="http://schemas.microsoft.com/office/drawing/2010/main" val="0"/>
              </a:ext>
            </a:extLst>
          </a:blip>
          <a:srcRect r="40552"/>
          <a:stretch>
            <a:fillRect/>
          </a:stretch>
        </p:blipFill>
        <p:spPr bwMode="auto">
          <a:xfrm>
            <a:off x="2063751" y="6127750"/>
            <a:ext cx="10128248" cy="73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9"/>
          <p:cNvSpPr>
            <a:spLocks noChangeArrowheads="1"/>
          </p:cNvSpPr>
          <p:nvPr/>
        </p:nvSpPr>
        <p:spPr bwMode="auto">
          <a:xfrm>
            <a:off x="1" y="6127750"/>
            <a:ext cx="3043450" cy="73025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pic>
        <p:nvPicPr>
          <p:cNvPr id="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85" y="6188076"/>
            <a:ext cx="2778298" cy="627063"/>
          </a:xfrm>
          <a:prstGeom prst="rect">
            <a:avLst/>
          </a:prstGeom>
          <a:solidFill>
            <a:schemeClr val="bg1"/>
          </a:solidFill>
          <a:ln>
            <a:noFill/>
          </a:ln>
          <a:extLst>
            <a:ext uri="{91240B29-F687-4f45-9708-019B960494DF}">
              <a14:hiddenLine xmlns:a14="http://schemas.microsoft.com/office/drawing/2010/main" xmlns="" w="25400">
                <a:solidFill>
                  <a:srgbClr val="000000"/>
                </a:solidFill>
                <a:miter lim="800000"/>
                <a:headEnd/>
                <a:tailEnd/>
              </a14:hiddenLine>
            </a:ext>
          </a:extLst>
        </p:spPr>
      </p:pic>
      <p:sp>
        <p:nvSpPr>
          <p:cNvPr id="5122" name="Rectangle 2"/>
          <p:cNvSpPr>
            <a:spLocks noGrp="1" noChangeArrowheads="1"/>
          </p:cNvSpPr>
          <p:nvPr>
            <p:ph type="ctrTitle"/>
          </p:nvPr>
        </p:nvSpPr>
        <p:spPr>
          <a:xfrm>
            <a:off x="914400" y="2130426"/>
            <a:ext cx="10363200" cy="1470025"/>
          </a:xfrm>
        </p:spPr>
        <p:txBody>
          <a:bodyPr/>
          <a:lstStyle>
            <a:lvl1pPr>
              <a:defRPr/>
            </a:lvl1pPr>
          </a:lstStyle>
          <a:p>
            <a:r>
              <a:rPr lang="en-US"/>
              <a:t>Click to edit Master title style</a:t>
            </a:r>
            <a:endParaRPr lang="en-GB"/>
          </a:p>
        </p:txBody>
      </p:sp>
      <p:sp>
        <p:nvSpPr>
          <p:cNvPr id="5123" name="Rectangle 3"/>
          <p:cNvSpPr>
            <a:spLocks noGrp="1" noChangeArrowheads="1"/>
          </p:cNvSpPr>
          <p:nvPr>
            <p:ph type="subTitle" idx="1"/>
          </p:nvPr>
        </p:nvSpPr>
        <p:spPr>
          <a:xfrm>
            <a:off x="1828800" y="3886200"/>
            <a:ext cx="8534400" cy="1752600"/>
          </a:xfrm>
        </p:spPr>
        <p:txBody>
          <a:bodyPr/>
          <a:lstStyle>
            <a:lvl1pPr marL="0" indent="0" algn="ctr">
              <a:buFontTx/>
              <a:buNone/>
              <a:defRPr/>
            </a:lvl1pPr>
          </a:lstStyle>
          <a:p>
            <a:r>
              <a:rPr lang="en-US"/>
              <a:t>Click to edit Master subtitle style</a:t>
            </a:r>
            <a:endParaRPr lang="en-GB"/>
          </a:p>
        </p:txBody>
      </p:sp>
    </p:spTree>
    <p:extLst>
      <p:ext uri="{BB962C8B-B14F-4D97-AF65-F5344CB8AC3E}">
        <p14:creationId xmlns:p14="http://schemas.microsoft.com/office/powerpoint/2010/main" val="4121678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819691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16434" y="115889"/>
            <a:ext cx="2865967" cy="601027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116417" y="115889"/>
            <a:ext cx="8396816" cy="6010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64394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914093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571587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72539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6488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933298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53130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19684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28514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8" descr="basins_header">
            <a:extLst>
              <a:ext uri="{FF2B5EF4-FFF2-40B4-BE49-F238E27FC236}">
                <a16:creationId xmlns:a16="http://schemas.microsoft.com/office/drawing/2014/main" id="{3191FD27-8EBE-F843-AAA2-C311BA3856A9}"/>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r="40552"/>
          <a:stretch>
            <a:fillRect/>
          </a:stretch>
        </p:blipFill>
        <p:spPr bwMode="auto">
          <a:xfrm>
            <a:off x="0" y="1586"/>
            <a:ext cx="12201920" cy="73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6" name="Rectangle 2"/>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sp>
        <p:nvSpPr>
          <p:cNvPr id="1028" name="Rectangle 5"/>
          <p:cNvSpPr>
            <a:spLocks noGrp="1" noChangeArrowheads="1"/>
          </p:cNvSpPr>
          <p:nvPr>
            <p:ph type="title"/>
          </p:nvPr>
        </p:nvSpPr>
        <p:spPr bwMode="auto">
          <a:xfrm>
            <a:off x="116417" y="115888"/>
            <a:ext cx="8955616" cy="450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endParaRPr lang="en-GB" altLang="en-US" dirty="0"/>
          </a:p>
        </p:txBody>
      </p:sp>
    </p:spTree>
  </p:cSld>
  <p:clrMap bg1="lt1" tx1="dk1" bg2="lt2" tx2="dk2" accent1="accent1" accent2="accent2" accent3="accent3" accent4="accent4" accent5="accent5" accent6="accent6" hlink="hlink" folHlink="folHlink"/>
  <p:sldLayoutIdLst>
    <p:sldLayoutId id="2147484388" r:id="rId1"/>
    <p:sldLayoutId id="2147484378" r:id="rId2"/>
    <p:sldLayoutId id="2147484379" r:id="rId3"/>
    <p:sldLayoutId id="2147484380" r:id="rId4"/>
    <p:sldLayoutId id="2147484381" r:id="rId5"/>
    <p:sldLayoutId id="2147484382" r:id="rId6"/>
    <p:sldLayoutId id="2147484383" r:id="rId7"/>
    <p:sldLayoutId id="2147484384" r:id="rId8"/>
    <p:sldLayoutId id="2147484385" r:id="rId9"/>
    <p:sldLayoutId id="2147484386" r:id="rId10"/>
    <p:sldLayoutId id="2147484387" r:id="rId11"/>
  </p:sldLayoutIdLst>
  <p:hf hdr="0" dt="0"/>
  <p:txStyles>
    <p:titleStyle>
      <a:lvl1pPr algn="l" rtl="0" eaLnBrk="0" fontAlgn="base" hangingPunct="0">
        <a:spcBef>
          <a:spcPct val="0"/>
        </a:spcBef>
        <a:spcAft>
          <a:spcPct val="0"/>
        </a:spcAft>
        <a:defRPr sz="3200" b="1">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Arial" charset="0"/>
          <a:cs typeface="Arial" charset="0"/>
        </a:defRPr>
      </a:lvl2pPr>
      <a:lvl3pPr algn="l" rtl="0" eaLnBrk="0" fontAlgn="base" hangingPunct="0">
        <a:spcBef>
          <a:spcPct val="0"/>
        </a:spcBef>
        <a:spcAft>
          <a:spcPct val="0"/>
        </a:spcAft>
        <a:defRPr sz="3200" b="1">
          <a:solidFill>
            <a:schemeClr val="bg1"/>
          </a:solidFill>
          <a:latin typeface="Arial" charset="0"/>
          <a:cs typeface="Arial" charset="0"/>
        </a:defRPr>
      </a:lvl3pPr>
      <a:lvl4pPr algn="l" rtl="0" eaLnBrk="0" fontAlgn="base" hangingPunct="0">
        <a:spcBef>
          <a:spcPct val="0"/>
        </a:spcBef>
        <a:spcAft>
          <a:spcPct val="0"/>
        </a:spcAft>
        <a:defRPr sz="3200" b="1">
          <a:solidFill>
            <a:schemeClr val="bg1"/>
          </a:solidFill>
          <a:latin typeface="Arial" charset="0"/>
          <a:cs typeface="Arial" charset="0"/>
        </a:defRPr>
      </a:lvl4pPr>
      <a:lvl5pPr algn="l" rtl="0" eaLnBrk="0" fontAlgn="base" hangingPunct="0">
        <a:spcBef>
          <a:spcPct val="0"/>
        </a:spcBef>
        <a:spcAft>
          <a:spcPct val="0"/>
        </a:spcAft>
        <a:defRPr sz="3200" b="1">
          <a:solidFill>
            <a:schemeClr val="bg1"/>
          </a:solidFill>
          <a:latin typeface="Arial" charset="0"/>
          <a:cs typeface="Arial" charset="0"/>
        </a:defRPr>
      </a:lvl5pPr>
      <a:lvl6pPr marL="457200" algn="l" rtl="0" eaLnBrk="1" fontAlgn="base" hangingPunct="1">
        <a:spcBef>
          <a:spcPct val="0"/>
        </a:spcBef>
        <a:spcAft>
          <a:spcPct val="0"/>
        </a:spcAft>
        <a:defRPr sz="3200" b="1">
          <a:solidFill>
            <a:schemeClr val="bg1"/>
          </a:solidFill>
          <a:latin typeface="Arial" charset="0"/>
          <a:cs typeface="Arial" charset="0"/>
        </a:defRPr>
      </a:lvl6pPr>
      <a:lvl7pPr marL="914400" algn="l" rtl="0" eaLnBrk="1" fontAlgn="base" hangingPunct="1">
        <a:spcBef>
          <a:spcPct val="0"/>
        </a:spcBef>
        <a:spcAft>
          <a:spcPct val="0"/>
        </a:spcAft>
        <a:defRPr sz="3200" b="1">
          <a:solidFill>
            <a:schemeClr val="bg1"/>
          </a:solidFill>
          <a:latin typeface="Arial" charset="0"/>
          <a:cs typeface="Arial" charset="0"/>
        </a:defRPr>
      </a:lvl7pPr>
      <a:lvl8pPr marL="1371600" algn="l" rtl="0" eaLnBrk="1" fontAlgn="base" hangingPunct="1">
        <a:spcBef>
          <a:spcPct val="0"/>
        </a:spcBef>
        <a:spcAft>
          <a:spcPct val="0"/>
        </a:spcAft>
        <a:defRPr sz="3200" b="1">
          <a:solidFill>
            <a:schemeClr val="bg1"/>
          </a:solidFill>
          <a:latin typeface="Arial" charset="0"/>
          <a:cs typeface="Arial" charset="0"/>
        </a:defRPr>
      </a:lvl8pPr>
      <a:lvl9pPr marL="1828800" algn="l" rtl="0" eaLnBrk="1" fontAlgn="base" hangingPunct="1">
        <a:spcBef>
          <a:spcPct val="0"/>
        </a:spcBef>
        <a:spcAft>
          <a:spcPct val="0"/>
        </a:spcAft>
        <a:defRPr sz="3200" b="1">
          <a:solidFill>
            <a:schemeClr val="bg1"/>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2"/>
          </a:solidFill>
          <a:latin typeface="+mn-lt"/>
          <a:cs typeface="+mn-cs"/>
        </a:defRPr>
      </a:lvl2pPr>
      <a:lvl3pPr marL="1143000" indent="-228600" algn="l" rtl="0" eaLnBrk="0" fontAlgn="base" hangingPunct="0">
        <a:spcBef>
          <a:spcPct val="20000"/>
        </a:spcBef>
        <a:spcAft>
          <a:spcPct val="0"/>
        </a:spcAft>
        <a:buChar char="•"/>
        <a:defRPr sz="2400">
          <a:solidFill>
            <a:schemeClr val="tx2"/>
          </a:solidFill>
          <a:latin typeface="+mn-lt"/>
          <a:cs typeface="+mn-cs"/>
        </a:defRPr>
      </a:lvl3pPr>
      <a:lvl4pPr marL="1600200" indent="-228600" algn="l" rtl="0" eaLnBrk="0" fontAlgn="base" hangingPunct="0">
        <a:spcBef>
          <a:spcPct val="20000"/>
        </a:spcBef>
        <a:spcAft>
          <a:spcPct val="0"/>
        </a:spcAft>
        <a:buChar char="–"/>
        <a:defRPr sz="2000">
          <a:solidFill>
            <a:schemeClr val="tx2"/>
          </a:solidFill>
          <a:latin typeface="+mn-lt"/>
          <a:cs typeface="+mn-cs"/>
        </a:defRPr>
      </a:lvl4pPr>
      <a:lvl5pPr marL="2057400" indent="-228600" algn="l" rtl="0" eaLnBrk="0" fontAlgn="base" hangingPunct="0">
        <a:spcBef>
          <a:spcPct val="20000"/>
        </a:spcBef>
        <a:spcAft>
          <a:spcPct val="0"/>
        </a:spcAft>
        <a:buChar char="»"/>
        <a:defRPr sz="2000">
          <a:solidFill>
            <a:schemeClr val="tx2"/>
          </a:solidFill>
          <a:latin typeface="+mn-lt"/>
          <a:cs typeface="+mn-cs"/>
        </a:defRPr>
      </a:lvl5pPr>
      <a:lvl6pPr marL="2514600" indent="-228600" algn="l" rtl="0" eaLnBrk="1" fontAlgn="base" hangingPunct="1">
        <a:spcBef>
          <a:spcPct val="20000"/>
        </a:spcBef>
        <a:spcAft>
          <a:spcPct val="0"/>
        </a:spcAft>
        <a:buChar char="»"/>
        <a:defRPr sz="2000">
          <a:solidFill>
            <a:schemeClr val="tx2"/>
          </a:solidFill>
          <a:latin typeface="+mn-lt"/>
          <a:cs typeface="+mn-cs"/>
        </a:defRPr>
      </a:lvl6pPr>
      <a:lvl7pPr marL="2971800" indent="-228600" algn="l" rtl="0" eaLnBrk="1" fontAlgn="base" hangingPunct="1">
        <a:spcBef>
          <a:spcPct val="20000"/>
        </a:spcBef>
        <a:spcAft>
          <a:spcPct val="0"/>
        </a:spcAft>
        <a:buChar char="»"/>
        <a:defRPr sz="2000">
          <a:solidFill>
            <a:schemeClr val="tx2"/>
          </a:solidFill>
          <a:latin typeface="+mn-lt"/>
          <a:cs typeface="+mn-cs"/>
        </a:defRPr>
      </a:lvl7pPr>
      <a:lvl8pPr marL="3429000" indent="-228600" algn="l" rtl="0" eaLnBrk="1" fontAlgn="base" hangingPunct="1">
        <a:spcBef>
          <a:spcPct val="20000"/>
        </a:spcBef>
        <a:spcAft>
          <a:spcPct val="0"/>
        </a:spcAft>
        <a:buChar char="»"/>
        <a:defRPr sz="2000">
          <a:solidFill>
            <a:schemeClr val="tx2"/>
          </a:solidFill>
          <a:latin typeface="+mn-lt"/>
          <a:cs typeface="+mn-cs"/>
        </a:defRPr>
      </a:lvl8pPr>
      <a:lvl9pPr marL="3886200" indent="-228600" algn="l" rtl="0" eaLnBrk="1" fontAlgn="base" hangingPunct="1">
        <a:spcBef>
          <a:spcPct val="20000"/>
        </a:spcBef>
        <a:spcAft>
          <a:spcPct val="0"/>
        </a:spcAft>
        <a:buChar char="»"/>
        <a:defRPr sz="2000">
          <a:solidFill>
            <a:schemeClr val="tx2"/>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20.emf"/><Relationship Id="rId7" Type="http://schemas.openxmlformats.org/officeDocument/2006/relationships/oleObject" Target="../embeddings/oleObject3.bin"/><Relationship Id="rId2" Type="http://schemas.openxmlformats.org/officeDocument/2006/relationships/oleObject" Target="../embeddings/oleObject1.bin"/><Relationship Id="rId1" Type="http://schemas.openxmlformats.org/officeDocument/2006/relationships/slideLayout" Target="../slideLayouts/slideLayout7.xml"/><Relationship Id="rId6" Type="http://schemas.openxmlformats.org/officeDocument/2006/relationships/image" Target="../media/image21.emf"/><Relationship Id="rId5" Type="http://schemas.openxmlformats.org/officeDocument/2006/relationships/oleObject" Target="../embeddings/oleObject2.bin"/><Relationship Id="rId10" Type="http://schemas.openxmlformats.org/officeDocument/2006/relationships/image" Target="../media/image23.emf"/><Relationship Id="rId4" Type="http://schemas.openxmlformats.org/officeDocument/2006/relationships/image" Target="../media/image17.png"/><Relationship Id="rId9" Type="http://schemas.openxmlformats.org/officeDocument/2006/relationships/oleObject" Target="../embeddings/oleObject4.bin"/></Relationships>
</file>

<file path=ppt/slides/_rels/slide15.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20.emf"/><Relationship Id="rId7" Type="http://schemas.openxmlformats.org/officeDocument/2006/relationships/oleObject" Target="../embeddings/oleObject7.bin"/><Relationship Id="rId2" Type="http://schemas.openxmlformats.org/officeDocument/2006/relationships/oleObject" Target="../embeddings/oleObject5.bin"/><Relationship Id="rId1" Type="http://schemas.openxmlformats.org/officeDocument/2006/relationships/slideLayout" Target="../slideLayouts/slideLayout7.xml"/><Relationship Id="rId6" Type="http://schemas.openxmlformats.org/officeDocument/2006/relationships/image" Target="../media/image21.emf"/><Relationship Id="rId11" Type="http://schemas.openxmlformats.org/officeDocument/2006/relationships/image" Target="../media/image24.png"/><Relationship Id="rId5" Type="http://schemas.openxmlformats.org/officeDocument/2006/relationships/oleObject" Target="../embeddings/oleObject6.bin"/><Relationship Id="rId10" Type="http://schemas.openxmlformats.org/officeDocument/2006/relationships/image" Target="../media/image23.emf"/><Relationship Id="rId4" Type="http://schemas.openxmlformats.org/officeDocument/2006/relationships/image" Target="../media/image17.png"/><Relationship Id="rId9" Type="http://schemas.openxmlformats.org/officeDocument/2006/relationships/oleObject" Target="../embeddings/oleObject8.bin"/></Relationships>
</file>

<file path=ppt/slides/_rels/slide1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oleObject" Target="../embeddings/oleObject9.bin"/><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oleObject" Target="../embeddings/oleObject10.bin"/><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emf"/><Relationship Id="rId9"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34.jpeg"/><Relationship Id="rId4" Type="http://schemas.openxmlformats.org/officeDocument/2006/relationships/image" Target="../media/image33.jpe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34.jpeg"/><Relationship Id="rId4" Type="http://schemas.openxmlformats.org/officeDocument/2006/relationships/image" Target="../media/image33.jpe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jpe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2686051" y="4164014"/>
            <a:ext cx="6924675" cy="1074737"/>
          </a:xfrm>
        </p:spPr>
        <p:txBody>
          <a:bodyPr/>
          <a:lstStyle/>
          <a:p>
            <a:pPr eaLnBrk="1" fontAlgn="auto" hangingPunct="1">
              <a:spcAft>
                <a:spcPts val="0"/>
              </a:spcAft>
              <a:defRPr/>
            </a:pPr>
            <a:endParaRPr lang="en-GB" sz="2800" kern="1200" dirty="0">
              <a:solidFill>
                <a:schemeClr val="accent6">
                  <a:lumMod val="60000"/>
                  <a:lumOff val="40000"/>
                </a:schemeClr>
              </a:solidFill>
              <a:latin typeface="Calibri"/>
            </a:endParaRPr>
          </a:p>
          <a:p>
            <a:pPr eaLnBrk="1" fontAlgn="auto" hangingPunct="1">
              <a:spcAft>
                <a:spcPts val="0"/>
              </a:spcAft>
              <a:defRPr/>
            </a:pPr>
            <a:r>
              <a:rPr lang="en-GB" sz="2800" kern="1200" dirty="0">
                <a:solidFill>
                  <a:schemeClr val="tx1"/>
                </a:solidFill>
                <a:latin typeface="Calibri" panose="020F0502020204030204" pitchFamily="34" charset="0"/>
              </a:rPr>
              <a:t>Dr Rebecca (Becky) Bell and Raul </a:t>
            </a:r>
            <a:r>
              <a:rPr lang="en-GB" sz="2800" kern="1200" dirty="0" err="1">
                <a:solidFill>
                  <a:schemeClr val="tx1"/>
                </a:solidFill>
                <a:latin typeface="Calibri" panose="020F0502020204030204" pitchFamily="34" charset="0"/>
              </a:rPr>
              <a:t>Adriaensen</a:t>
            </a:r>
            <a:r>
              <a:rPr lang="en-GB" sz="2800" kern="1200" dirty="0">
                <a:solidFill>
                  <a:schemeClr val="tx1"/>
                </a:solidFill>
                <a:latin typeface="Calibri" panose="020F0502020204030204" pitchFamily="34" charset="0"/>
              </a:rPr>
              <a:t> </a:t>
            </a:r>
          </a:p>
          <a:p>
            <a:pPr eaLnBrk="1" fontAlgn="auto" hangingPunct="1">
              <a:spcAft>
                <a:spcPts val="0"/>
              </a:spcAft>
              <a:defRPr/>
            </a:pPr>
            <a:r>
              <a:rPr lang="en-GB" sz="2000" kern="1200" dirty="0">
                <a:solidFill>
                  <a:schemeClr val="tx1"/>
                </a:solidFill>
                <a:latin typeface="Calibri" panose="020F0502020204030204" pitchFamily="34" charset="0"/>
              </a:rPr>
              <a:t>2</a:t>
            </a:r>
            <a:r>
              <a:rPr lang="en-GB" sz="2000" kern="1200" baseline="30000" dirty="0">
                <a:solidFill>
                  <a:schemeClr val="tx1"/>
                </a:solidFill>
                <a:latin typeface="Calibri" panose="020F0502020204030204" pitchFamily="34" charset="0"/>
              </a:rPr>
              <a:t>nd</a:t>
            </a:r>
            <a:r>
              <a:rPr lang="en-GB" sz="2000" kern="1200" dirty="0">
                <a:solidFill>
                  <a:schemeClr val="tx1"/>
                </a:solidFill>
                <a:latin typeface="Calibri" panose="020F0502020204030204" pitchFamily="34" charset="0"/>
              </a:rPr>
              <a:t> floor, office 2.37a</a:t>
            </a:r>
          </a:p>
          <a:p>
            <a:pPr eaLnBrk="1" fontAlgn="auto" hangingPunct="1">
              <a:spcAft>
                <a:spcPts val="0"/>
              </a:spcAft>
              <a:defRPr/>
            </a:pPr>
            <a:r>
              <a:rPr lang="en-GB" sz="2000" kern="1200" dirty="0">
                <a:solidFill>
                  <a:schemeClr val="tx1"/>
                </a:solidFill>
                <a:latin typeface="Calibri" panose="020F0502020204030204" pitchFamily="34" charset="0"/>
              </a:rPr>
              <a:t>rebecca.bell@imperial.ac.uk</a:t>
            </a:r>
            <a:endParaRPr lang="en-GB" dirty="0">
              <a:latin typeface="Calibri" panose="020F0502020204030204" pitchFamily="34" charset="0"/>
            </a:endParaRPr>
          </a:p>
        </p:txBody>
      </p:sp>
      <p:sp>
        <p:nvSpPr>
          <p:cNvPr id="5123" name="Title 8"/>
          <p:cNvSpPr>
            <a:spLocks noGrp="1"/>
          </p:cNvSpPr>
          <p:nvPr>
            <p:ph type="ctrTitle"/>
          </p:nvPr>
        </p:nvSpPr>
        <p:spPr>
          <a:xfrm>
            <a:off x="1905001" y="1219200"/>
            <a:ext cx="7705725" cy="812800"/>
          </a:xfrm>
        </p:spPr>
        <p:txBody>
          <a:bodyPr/>
          <a:lstStyle/>
          <a:p>
            <a:pPr algn="ctr"/>
            <a:r>
              <a:rPr lang="en-GB" altLang="en-US" sz="4000" b="0" dirty="0">
                <a:solidFill>
                  <a:schemeClr val="tx1"/>
                </a:solidFill>
                <a:latin typeface="Calibri" panose="020F0502020204030204" pitchFamily="34" charset="0"/>
              </a:rPr>
              <a:t>Seismic reflection data</a:t>
            </a:r>
            <a:br>
              <a:rPr lang="en-GB" altLang="en-US" sz="4000" b="0" dirty="0">
                <a:solidFill>
                  <a:schemeClr val="tx1"/>
                </a:solidFill>
                <a:latin typeface="Calibri" panose="020F0502020204030204" pitchFamily="34" charset="0"/>
              </a:rPr>
            </a:br>
            <a:r>
              <a:rPr lang="en-GB" altLang="en-US" sz="4000" b="0" dirty="0">
                <a:solidFill>
                  <a:schemeClr val="tx1"/>
                </a:solidFill>
                <a:latin typeface="Calibri" panose="020F0502020204030204" pitchFamily="34" charset="0"/>
              </a:rPr>
              <a:t>Lecture 3</a:t>
            </a:r>
            <a:br>
              <a:rPr lang="en-GB" altLang="en-US" sz="4000" b="0" dirty="0">
                <a:solidFill>
                  <a:schemeClr val="tx1"/>
                </a:solidFill>
                <a:latin typeface="Cambria" panose="02040503050406030204" pitchFamily="18" charset="0"/>
              </a:rPr>
            </a:br>
            <a:br>
              <a:rPr lang="en-GB" altLang="en-US" b="0" dirty="0">
                <a:solidFill>
                  <a:schemeClr val="tx1"/>
                </a:solidFill>
              </a:rPr>
            </a:br>
            <a:br>
              <a:rPr lang="en-GB" altLang="en-US" b="0" dirty="0">
                <a:solidFill>
                  <a:schemeClr val="tx1"/>
                </a:solidFill>
              </a:rPr>
            </a:br>
            <a:endParaRPr lang="en-GB" altLang="en-US" b="0" dirty="0">
              <a:solidFill>
                <a:schemeClr val="tx1"/>
              </a:solidFill>
            </a:endParaRPr>
          </a:p>
        </p:txBody>
      </p:sp>
      <p:pic>
        <p:nvPicPr>
          <p:cNvPr id="4" name="Picture 2">
            <a:extLst>
              <a:ext uri="{FF2B5EF4-FFF2-40B4-BE49-F238E27FC236}">
                <a16:creationId xmlns:a16="http://schemas.microsoft.com/office/drawing/2014/main" id="{EA4B3472-FD66-474A-A7F8-8E8E760DC2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6675" y="1625600"/>
            <a:ext cx="4332288" cy="299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9954DED-0EB2-2843-86B4-906607F2C2E2}"/>
              </a:ext>
            </a:extLst>
          </p:cNvPr>
          <p:cNvSpPr txBox="1">
            <a:spLocks/>
          </p:cNvSpPr>
          <p:nvPr/>
        </p:nvSpPr>
        <p:spPr bwMode="auto">
          <a:xfrm>
            <a:off x="171450" y="-222250"/>
            <a:ext cx="7772400" cy="1143000"/>
          </a:xfrm>
          <a:prstGeom prst="rect">
            <a:avLst/>
          </a:prstGeom>
          <a:noFill/>
          <a:ln w="9525">
            <a:noFill/>
            <a:miter lim="800000"/>
            <a:headEnd/>
            <a:tailEnd/>
          </a:ln>
          <a:effectLst/>
        </p:spPr>
        <p:txBody>
          <a:bodyPr anchor="ctr"/>
          <a:lstStyle/>
          <a:p>
            <a:pPr>
              <a:defRPr/>
            </a:pPr>
            <a:r>
              <a:rPr lang="en-US" sz="3200" b="1" kern="0" dirty="0">
                <a:solidFill>
                  <a:schemeClr val="bg1"/>
                </a:solidFill>
                <a:latin typeface="+mj-lt"/>
                <a:ea typeface="+mj-ea"/>
                <a:cs typeface="+mj-cs"/>
              </a:rPr>
              <a:t>CMP gathers and Normal Move-Out</a:t>
            </a:r>
          </a:p>
        </p:txBody>
      </p:sp>
      <p:pic>
        <p:nvPicPr>
          <p:cNvPr id="25602" name="Picture 7" descr="J.Bull/SR6d.bmp                                                00000002Mac 2                          B4FD4152:">
            <a:extLst>
              <a:ext uri="{FF2B5EF4-FFF2-40B4-BE49-F238E27FC236}">
                <a16:creationId xmlns:a16="http://schemas.microsoft.com/office/drawing/2014/main" id="{2766843D-1E86-3F40-B3AA-1FB3C77EC4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313" y="1878013"/>
            <a:ext cx="4579937" cy="427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Content Placeholder 2">
            <a:extLst>
              <a:ext uri="{FF2B5EF4-FFF2-40B4-BE49-F238E27FC236}">
                <a16:creationId xmlns:a16="http://schemas.microsoft.com/office/drawing/2014/main" id="{011F6446-24DC-4D47-9449-84CA652AC570}"/>
              </a:ext>
            </a:extLst>
          </p:cNvPr>
          <p:cNvSpPr txBox="1">
            <a:spLocks/>
          </p:cNvSpPr>
          <p:nvPr/>
        </p:nvSpPr>
        <p:spPr bwMode="auto">
          <a:xfrm>
            <a:off x="171450" y="939800"/>
            <a:ext cx="11790363"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a:spcAft>
                <a:spcPts val="1200"/>
              </a:spcAft>
            </a:pPr>
            <a:r>
              <a:rPr lang="en-US" altLang="en-US" sz="2000" dirty="0">
                <a:solidFill>
                  <a:schemeClr val="tx1"/>
                </a:solidFill>
                <a:latin typeface="+mn-lt"/>
              </a:rPr>
              <a:t>Normal Move-Out (NMO) is a correction for increasing TWT with source-receiver offset. </a:t>
            </a:r>
          </a:p>
          <a:p>
            <a:pPr>
              <a:spcAft>
                <a:spcPts val="1200"/>
              </a:spcAft>
            </a:pPr>
            <a:r>
              <a:rPr lang="en-US" altLang="en-US" sz="2000" dirty="0">
                <a:solidFill>
                  <a:schemeClr val="tx1"/>
                </a:solidFill>
                <a:latin typeface="+mn-lt"/>
              </a:rPr>
              <a:t>Applied on each CDP gather before stacking.     </a:t>
            </a:r>
          </a:p>
        </p:txBody>
      </p:sp>
      <p:sp>
        <p:nvSpPr>
          <p:cNvPr id="25604" name="TextBox 4">
            <a:extLst>
              <a:ext uri="{FF2B5EF4-FFF2-40B4-BE49-F238E27FC236}">
                <a16:creationId xmlns:a16="http://schemas.microsoft.com/office/drawing/2014/main" id="{4519A62B-C139-AB4B-B82D-5AF0E0A5FB6F}"/>
              </a:ext>
            </a:extLst>
          </p:cNvPr>
          <p:cNvSpPr txBox="1">
            <a:spLocks noChangeArrowheads="1"/>
          </p:cNvSpPr>
          <p:nvPr/>
        </p:nvSpPr>
        <p:spPr bwMode="auto">
          <a:xfrm>
            <a:off x="1236663" y="3609975"/>
            <a:ext cx="20113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sz="1200">
                <a:solidFill>
                  <a:schemeClr val="tx1"/>
                </a:solidFill>
                <a:latin typeface="Cambria" panose="02040503050406030204" pitchFamily="18" charset="0"/>
              </a:rPr>
              <a:t>Receiver number (or offset)</a:t>
            </a:r>
          </a:p>
        </p:txBody>
      </p:sp>
      <p:sp>
        <p:nvSpPr>
          <p:cNvPr id="25605" name="TextBox 6">
            <a:extLst>
              <a:ext uri="{FF2B5EF4-FFF2-40B4-BE49-F238E27FC236}">
                <a16:creationId xmlns:a16="http://schemas.microsoft.com/office/drawing/2014/main" id="{DD4CF0C4-5C8D-7A46-AE87-D3CBA4EDA1CE}"/>
              </a:ext>
            </a:extLst>
          </p:cNvPr>
          <p:cNvSpPr txBox="1">
            <a:spLocks noChangeArrowheads="1"/>
          </p:cNvSpPr>
          <p:nvPr/>
        </p:nvSpPr>
        <p:spPr bwMode="auto">
          <a:xfrm>
            <a:off x="835025" y="4475163"/>
            <a:ext cx="5222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sz="1200">
                <a:solidFill>
                  <a:schemeClr val="tx1"/>
                </a:solidFill>
                <a:latin typeface="Cambria" panose="02040503050406030204" pitchFamily="18" charset="0"/>
              </a:rPr>
              <a:t>Time</a:t>
            </a:r>
          </a:p>
        </p:txBody>
      </p:sp>
      <p:sp>
        <p:nvSpPr>
          <p:cNvPr id="25606" name="TextBox 7">
            <a:extLst>
              <a:ext uri="{FF2B5EF4-FFF2-40B4-BE49-F238E27FC236}">
                <a16:creationId xmlns:a16="http://schemas.microsoft.com/office/drawing/2014/main" id="{6CD614FE-9B5D-9B43-B5B4-7002C3FF60AD}"/>
              </a:ext>
            </a:extLst>
          </p:cNvPr>
          <p:cNvSpPr txBox="1">
            <a:spLocks noChangeArrowheads="1"/>
          </p:cNvSpPr>
          <p:nvPr/>
        </p:nvSpPr>
        <p:spPr bwMode="auto">
          <a:xfrm>
            <a:off x="5487988" y="4152900"/>
            <a:ext cx="8255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sz="1800">
                <a:solidFill>
                  <a:schemeClr val="tx1"/>
                </a:solidFill>
                <a:latin typeface="Cambria" panose="02040503050406030204" pitchFamily="18" charset="0"/>
              </a:rPr>
              <a:t>CMP</a:t>
            </a:r>
          </a:p>
          <a:p>
            <a:pPr eaLnBrk="1" hangingPunct="1">
              <a:spcBef>
                <a:spcPct val="0"/>
              </a:spcBef>
              <a:buFontTx/>
              <a:buNone/>
            </a:pPr>
            <a:r>
              <a:rPr lang="en-GB" altLang="en-US" sz="1800">
                <a:solidFill>
                  <a:schemeClr val="tx1"/>
                </a:solidFill>
                <a:latin typeface="Cambria" panose="02040503050406030204" pitchFamily="18" charset="0"/>
              </a:rPr>
              <a:t>gather</a:t>
            </a:r>
          </a:p>
        </p:txBody>
      </p:sp>
      <p:pic>
        <p:nvPicPr>
          <p:cNvPr id="8" name="Picture 7" descr="sea2.bmp">
            <a:extLst>
              <a:ext uri="{FF2B5EF4-FFF2-40B4-BE49-F238E27FC236}">
                <a16:creationId xmlns:a16="http://schemas.microsoft.com/office/drawing/2014/main" id="{679B10E8-BAA0-DB4D-992C-7146D12256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51638" y="2084388"/>
            <a:ext cx="4637087" cy="413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8" name="TextBox 1">
            <a:extLst>
              <a:ext uri="{FF2B5EF4-FFF2-40B4-BE49-F238E27FC236}">
                <a16:creationId xmlns:a16="http://schemas.microsoft.com/office/drawing/2014/main" id="{CE1E3775-F933-F141-B38F-F653508B4A75}"/>
              </a:ext>
            </a:extLst>
          </p:cNvPr>
          <p:cNvSpPr txBox="1">
            <a:spLocks noChangeArrowheads="1"/>
          </p:cNvSpPr>
          <p:nvPr/>
        </p:nvSpPr>
        <p:spPr bwMode="auto">
          <a:xfrm>
            <a:off x="414338" y="6261100"/>
            <a:ext cx="45196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pPr>
            <a:r>
              <a:rPr lang="en-GB" altLang="en-US" sz="1800" dirty="0">
                <a:solidFill>
                  <a:schemeClr val="tx1"/>
                </a:solidFill>
                <a:latin typeface="+mn-lt"/>
              </a:rPr>
              <a:t>Sometimes called “hyperbolic moveout”</a:t>
            </a:r>
          </a:p>
        </p:txBody>
      </p:sp>
      <p:pic>
        <p:nvPicPr>
          <p:cNvPr id="25609" name="Picture 3">
            <a:extLst>
              <a:ext uri="{FF2B5EF4-FFF2-40B4-BE49-F238E27FC236}">
                <a16:creationId xmlns:a16="http://schemas.microsoft.com/office/drawing/2014/main" id="{7F6F3E94-7C5E-6746-BC18-A440816D60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4752" y="1614488"/>
            <a:ext cx="1822450"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CE54EFD-59D3-EC4A-86DB-C6FE505D23E0}"/>
              </a:ext>
            </a:extLst>
          </p:cNvPr>
          <p:cNvSpPr txBox="1">
            <a:spLocks/>
          </p:cNvSpPr>
          <p:nvPr/>
        </p:nvSpPr>
        <p:spPr bwMode="auto">
          <a:xfrm>
            <a:off x="168275" y="-263525"/>
            <a:ext cx="7772400" cy="1143000"/>
          </a:xfrm>
          <a:prstGeom prst="rect">
            <a:avLst/>
          </a:prstGeom>
          <a:noFill/>
          <a:ln w="9525">
            <a:noFill/>
            <a:miter lim="800000"/>
            <a:headEnd/>
            <a:tailEnd/>
          </a:ln>
          <a:effectLst/>
        </p:spPr>
        <p:txBody>
          <a:bodyPr anchor="ctr"/>
          <a:lstStyle/>
          <a:p>
            <a:pPr>
              <a:defRPr/>
            </a:pPr>
            <a:r>
              <a:rPr lang="en-US" sz="3200" b="1" kern="0" dirty="0">
                <a:solidFill>
                  <a:schemeClr val="bg1"/>
                </a:solidFill>
                <a:latin typeface="+mj-lt"/>
                <a:ea typeface="+mj-ea"/>
                <a:cs typeface="+mj-cs"/>
              </a:rPr>
              <a:t>Reflection Move-Out</a:t>
            </a:r>
          </a:p>
        </p:txBody>
      </p:sp>
      <p:pic>
        <p:nvPicPr>
          <p:cNvPr id="27650" name="Picture 2" descr="model1_rot">
            <a:extLst>
              <a:ext uri="{FF2B5EF4-FFF2-40B4-BE49-F238E27FC236}">
                <a16:creationId xmlns:a16="http://schemas.microsoft.com/office/drawing/2014/main" id="{E81F1AF3-CC5A-F444-9BEF-4C9F8F9B28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990600"/>
            <a:ext cx="7772400" cy="544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7361885-3028-4A4F-9E0B-32BBD2AF578B}"/>
              </a:ext>
            </a:extLst>
          </p:cNvPr>
          <p:cNvSpPr txBox="1">
            <a:spLocks/>
          </p:cNvSpPr>
          <p:nvPr/>
        </p:nvSpPr>
        <p:spPr bwMode="auto">
          <a:xfrm>
            <a:off x="254000" y="-219075"/>
            <a:ext cx="7772400" cy="1143000"/>
          </a:xfrm>
          <a:prstGeom prst="rect">
            <a:avLst/>
          </a:prstGeom>
          <a:noFill/>
          <a:ln w="9525">
            <a:noFill/>
            <a:miter lim="800000"/>
            <a:headEnd/>
            <a:tailEnd/>
          </a:ln>
          <a:effectLst/>
        </p:spPr>
        <p:txBody>
          <a:bodyPr anchor="ctr"/>
          <a:lstStyle/>
          <a:p>
            <a:pPr>
              <a:defRPr/>
            </a:pPr>
            <a:r>
              <a:rPr lang="en-US" sz="3200" b="1" kern="0" dirty="0">
                <a:solidFill>
                  <a:schemeClr val="bg1"/>
                </a:solidFill>
                <a:latin typeface="+mj-lt"/>
                <a:ea typeface="+mj-ea"/>
                <a:cs typeface="+mj-cs"/>
              </a:rPr>
              <a:t>Normal Move-Out</a:t>
            </a:r>
          </a:p>
        </p:txBody>
      </p:sp>
      <p:pic>
        <p:nvPicPr>
          <p:cNvPr id="26626" name="Picture 9" descr="NMO.bmp">
            <a:extLst>
              <a:ext uri="{FF2B5EF4-FFF2-40B4-BE49-F238E27FC236}">
                <a16:creationId xmlns:a16="http://schemas.microsoft.com/office/drawing/2014/main" id="{D5A0A4C9-7A54-2E43-B065-374217BEDF8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12950" y="3624263"/>
            <a:ext cx="7799388" cy="263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a:extLst>
              <a:ext uri="{FF2B5EF4-FFF2-40B4-BE49-F238E27FC236}">
                <a16:creationId xmlns:a16="http://schemas.microsoft.com/office/drawing/2014/main" id="{97C52324-775A-814F-B110-F99A751229EE}"/>
              </a:ext>
            </a:extLst>
          </p:cNvPr>
          <p:cNvCxnSpPr/>
          <p:nvPr/>
        </p:nvCxnSpPr>
        <p:spPr>
          <a:xfrm flipV="1">
            <a:off x="4287838" y="4870450"/>
            <a:ext cx="0" cy="509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42A85CC-2045-8347-9446-B4EA23C2806B}"/>
              </a:ext>
            </a:extLst>
          </p:cNvPr>
          <p:cNvCxnSpPr/>
          <p:nvPr/>
        </p:nvCxnSpPr>
        <p:spPr>
          <a:xfrm flipV="1">
            <a:off x="3729038" y="4789488"/>
            <a:ext cx="1587" cy="2921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8A1F915-52C3-C24F-A63F-A6DF2A8141B5}"/>
              </a:ext>
            </a:extLst>
          </p:cNvPr>
          <p:cNvSpPr txBox="1">
            <a:spLocks noChangeArrowheads="1"/>
          </p:cNvSpPr>
          <p:nvPr/>
        </p:nvSpPr>
        <p:spPr bwMode="auto">
          <a:xfrm>
            <a:off x="8447088" y="3425825"/>
            <a:ext cx="13477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solidFill>
                  <a:schemeClr val="tx1"/>
                </a:solidFill>
              </a:rPr>
              <a:t>STACKING</a:t>
            </a:r>
          </a:p>
        </p:txBody>
      </p:sp>
      <p:sp>
        <p:nvSpPr>
          <p:cNvPr id="2" name="Rounded Rectangle 1">
            <a:extLst>
              <a:ext uri="{FF2B5EF4-FFF2-40B4-BE49-F238E27FC236}">
                <a16:creationId xmlns:a16="http://schemas.microsoft.com/office/drawing/2014/main" id="{25BFD24E-89ED-CC4C-A8A1-8DD83185C079}"/>
              </a:ext>
            </a:extLst>
          </p:cNvPr>
          <p:cNvSpPr/>
          <p:nvPr/>
        </p:nvSpPr>
        <p:spPr>
          <a:xfrm>
            <a:off x="5351463" y="3448050"/>
            <a:ext cx="2903537" cy="2925763"/>
          </a:xfrm>
          <a:prstGeom prst="round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 name="Straight Connector 3">
            <a:extLst>
              <a:ext uri="{FF2B5EF4-FFF2-40B4-BE49-F238E27FC236}">
                <a16:creationId xmlns:a16="http://schemas.microsoft.com/office/drawing/2014/main" id="{99964E45-FEEB-9644-ABDA-9BFEBE3DADB9}"/>
              </a:ext>
            </a:extLst>
          </p:cNvPr>
          <p:cNvCxnSpPr>
            <a:cxnSpLocks noChangeShapeType="1"/>
          </p:cNvCxnSpPr>
          <p:nvPr/>
        </p:nvCxnSpPr>
        <p:spPr bwMode="auto">
          <a:xfrm>
            <a:off x="6089650" y="3968750"/>
            <a:ext cx="2141538" cy="0"/>
          </a:xfrm>
          <a:prstGeom prst="line">
            <a:avLst/>
          </a:prstGeom>
          <a:noFill/>
          <a:ln w="25400">
            <a:solidFill>
              <a:schemeClr val="accent1"/>
            </a:solidFill>
            <a:round/>
            <a:headEnd/>
            <a:tailEnd/>
          </a:ln>
          <a:effectLst>
            <a:outerShdw blurRad="40000" dist="20000" dir="5400000" rotWithShape="0">
              <a:srgbClr val="808080">
                <a:alpha val="37999"/>
              </a:srgbClr>
            </a:outerShdw>
          </a:effectLst>
        </p:spPr>
      </p:cxnSp>
      <p:cxnSp>
        <p:nvCxnSpPr>
          <p:cNvPr id="7" name="Straight Connector 6">
            <a:extLst>
              <a:ext uri="{FF2B5EF4-FFF2-40B4-BE49-F238E27FC236}">
                <a16:creationId xmlns:a16="http://schemas.microsoft.com/office/drawing/2014/main" id="{EE7DB93F-E429-CA4B-86E1-375C41061D95}"/>
              </a:ext>
            </a:extLst>
          </p:cNvPr>
          <p:cNvCxnSpPr>
            <a:cxnSpLocks noChangeShapeType="1"/>
          </p:cNvCxnSpPr>
          <p:nvPr/>
        </p:nvCxnSpPr>
        <p:spPr bwMode="auto">
          <a:xfrm>
            <a:off x="6065838" y="3990975"/>
            <a:ext cx="34925" cy="2336800"/>
          </a:xfrm>
          <a:prstGeom prst="line">
            <a:avLst/>
          </a:prstGeom>
          <a:noFill/>
          <a:ln w="25400">
            <a:solidFill>
              <a:schemeClr val="accent1"/>
            </a:solidFill>
            <a:round/>
            <a:headEnd/>
            <a:tailEnd/>
          </a:ln>
          <a:effectLst>
            <a:outerShdw blurRad="40000" dist="20000" dir="5400000" rotWithShape="0">
              <a:srgbClr val="808080">
                <a:alpha val="37999"/>
              </a:srgbClr>
            </a:outerShdw>
          </a:effectLst>
        </p:spPr>
      </p:cxnSp>
      <p:cxnSp>
        <p:nvCxnSpPr>
          <p:cNvPr id="9" name="Straight Connector 8">
            <a:extLst>
              <a:ext uri="{FF2B5EF4-FFF2-40B4-BE49-F238E27FC236}">
                <a16:creationId xmlns:a16="http://schemas.microsoft.com/office/drawing/2014/main" id="{B1FE15F3-4BDA-4A46-BE46-0A854D3565BA}"/>
              </a:ext>
            </a:extLst>
          </p:cNvPr>
          <p:cNvCxnSpPr>
            <a:cxnSpLocks noChangeShapeType="1"/>
          </p:cNvCxnSpPr>
          <p:nvPr/>
        </p:nvCxnSpPr>
        <p:spPr bwMode="auto">
          <a:xfrm flipH="1">
            <a:off x="7064375" y="3979863"/>
            <a:ext cx="0" cy="647700"/>
          </a:xfrm>
          <a:prstGeom prst="line">
            <a:avLst/>
          </a:prstGeom>
          <a:noFill/>
          <a:ln w="25400">
            <a:solidFill>
              <a:schemeClr val="accent1"/>
            </a:solidFill>
            <a:round/>
            <a:headEnd/>
            <a:tailEnd/>
          </a:ln>
          <a:effectLst>
            <a:outerShdw blurRad="40000" dist="20000" dir="5400000" rotWithShape="0">
              <a:srgbClr val="808080">
                <a:alpha val="37999"/>
              </a:srgbClr>
            </a:outerShdw>
          </a:effectLst>
        </p:spPr>
      </p:cxnSp>
      <p:cxnSp>
        <p:nvCxnSpPr>
          <p:cNvPr id="15" name="Straight Connector 14">
            <a:extLst>
              <a:ext uri="{FF2B5EF4-FFF2-40B4-BE49-F238E27FC236}">
                <a16:creationId xmlns:a16="http://schemas.microsoft.com/office/drawing/2014/main" id="{E4C117D1-36F1-3C44-8107-1AA36DA42285}"/>
              </a:ext>
            </a:extLst>
          </p:cNvPr>
          <p:cNvCxnSpPr>
            <a:cxnSpLocks noChangeShapeType="1"/>
          </p:cNvCxnSpPr>
          <p:nvPr/>
        </p:nvCxnSpPr>
        <p:spPr bwMode="auto">
          <a:xfrm>
            <a:off x="7064375" y="4649788"/>
            <a:ext cx="260350" cy="68262"/>
          </a:xfrm>
          <a:prstGeom prst="line">
            <a:avLst/>
          </a:prstGeom>
          <a:noFill/>
          <a:ln w="25400">
            <a:solidFill>
              <a:srgbClr val="0000FF"/>
            </a:solidFill>
            <a:round/>
            <a:headEnd/>
            <a:tailEnd/>
          </a:ln>
          <a:effectLst>
            <a:outerShdw blurRad="40000" dist="20000" dir="5400000" rotWithShape="0">
              <a:srgbClr val="808080">
                <a:alpha val="37999"/>
              </a:srgbClr>
            </a:outerShdw>
          </a:effectLst>
        </p:spPr>
      </p:cxnSp>
      <p:cxnSp>
        <p:nvCxnSpPr>
          <p:cNvPr id="19" name="Straight Connector 18">
            <a:extLst>
              <a:ext uri="{FF2B5EF4-FFF2-40B4-BE49-F238E27FC236}">
                <a16:creationId xmlns:a16="http://schemas.microsoft.com/office/drawing/2014/main" id="{A96B85C5-1241-3E4C-8CDE-493CFBC0029B}"/>
              </a:ext>
            </a:extLst>
          </p:cNvPr>
          <p:cNvCxnSpPr>
            <a:cxnSpLocks noChangeShapeType="1"/>
          </p:cNvCxnSpPr>
          <p:nvPr/>
        </p:nvCxnSpPr>
        <p:spPr bwMode="auto">
          <a:xfrm flipH="1">
            <a:off x="7075488" y="4751388"/>
            <a:ext cx="238125" cy="90487"/>
          </a:xfrm>
          <a:prstGeom prst="line">
            <a:avLst/>
          </a:prstGeom>
          <a:noFill/>
          <a:ln w="25400">
            <a:solidFill>
              <a:srgbClr val="0000FF"/>
            </a:solidFill>
            <a:round/>
            <a:headEnd/>
            <a:tailEnd/>
          </a:ln>
          <a:effectLst>
            <a:outerShdw blurRad="40000" dist="20000" dir="5400000" rotWithShape="0">
              <a:srgbClr val="808080">
                <a:alpha val="37999"/>
              </a:srgbClr>
            </a:outerShdw>
          </a:effectLst>
        </p:spPr>
      </p:cxnSp>
      <p:cxnSp>
        <p:nvCxnSpPr>
          <p:cNvPr id="33" name="Straight Connector 32">
            <a:extLst>
              <a:ext uri="{FF2B5EF4-FFF2-40B4-BE49-F238E27FC236}">
                <a16:creationId xmlns:a16="http://schemas.microsoft.com/office/drawing/2014/main" id="{DBAD3B74-1E8C-F64D-9339-DDF861A44AB5}"/>
              </a:ext>
            </a:extLst>
          </p:cNvPr>
          <p:cNvCxnSpPr>
            <a:cxnSpLocks noChangeShapeType="1"/>
          </p:cNvCxnSpPr>
          <p:nvPr/>
        </p:nvCxnSpPr>
        <p:spPr bwMode="auto">
          <a:xfrm>
            <a:off x="7080250" y="4892675"/>
            <a:ext cx="260350" cy="68263"/>
          </a:xfrm>
          <a:prstGeom prst="line">
            <a:avLst/>
          </a:prstGeom>
          <a:noFill/>
          <a:ln w="25400">
            <a:solidFill>
              <a:srgbClr val="FF6600"/>
            </a:solidFill>
            <a:round/>
            <a:headEnd/>
            <a:tailEnd/>
          </a:ln>
          <a:effectLst>
            <a:outerShdw blurRad="40000" dist="20000" dir="5400000" rotWithShape="0">
              <a:srgbClr val="808080">
                <a:alpha val="37999"/>
              </a:srgbClr>
            </a:outerShdw>
          </a:effectLst>
        </p:spPr>
      </p:cxnSp>
      <p:cxnSp>
        <p:nvCxnSpPr>
          <p:cNvPr id="34" name="Straight Connector 33">
            <a:extLst>
              <a:ext uri="{FF2B5EF4-FFF2-40B4-BE49-F238E27FC236}">
                <a16:creationId xmlns:a16="http://schemas.microsoft.com/office/drawing/2014/main" id="{3C068AE3-C1EC-6C48-BF27-5F2CDF1A5EF8}"/>
              </a:ext>
            </a:extLst>
          </p:cNvPr>
          <p:cNvCxnSpPr>
            <a:cxnSpLocks noChangeShapeType="1"/>
          </p:cNvCxnSpPr>
          <p:nvPr/>
        </p:nvCxnSpPr>
        <p:spPr bwMode="auto">
          <a:xfrm flipH="1">
            <a:off x="7091363" y="4994275"/>
            <a:ext cx="238125" cy="90488"/>
          </a:xfrm>
          <a:prstGeom prst="line">
            <a:avLst/>
          </a:prstGeom>
          <a:noFill/>
          <a:ln w="25400">
            <a:solidFill>
              <a:srgbClr val="FF6600"/>
            </a:solidFill>
            <a:round/>
            <a:headEnd/>
            <a:tailEnd/>
          </a:ln>
          <a:effectLst>
            <a:outerShdw blurRad="40000" dist="20000" dir="5400000" rotWithShape="0">
              <a:srgbClr val="808080">
                <a:alpha val="37999"/>
              </a:srgbClr>
            </a:outerShdw>
          </a:effectLst>
        </p:spPr>
      </p:cxnSp>
      <p:cxnSp>
        <p:nvCxnSpPr>
          <p:cNvPr id="35" name="Straight Connector 34">
            <a:extLst>
              <a:ext uri="{FF2B5EF4-FFF2-40B4-BE49-F238E27FC236}">
                <a16:creationId xmlns:a16="http://schemas.microsoft.com/office/drawing/2014/main" id="{6958F31C-B928-BE4F-8EA6-3ECEB718EEF9}"/>
              </a:ext>
            </a:extLst>
          </p:cNvPr>
          <p:cNvCxnSpPr>
            <a:cxnSpLocks noChangeShapeType="1"/>
          </p:cNvCxnSpPr>
          <p:nvPr/>
        </p:nvCxnSpPr>
        <p:spPr bwMode="auto">
          <a:xfrm>
            <a:off x="7080250" y="5108575"/>
            <a:ext cx="260350" cy="68263"/>
          </a:xfrm>
          <a:prstGeom prst="line">
            <a:avLst/>
          </a:prstGeom>
          <a:noFill/>
          <a:ln w="25400">
            <a:solidFill>
              <a:srgbClr val="008000"/>
            </a:solidFill>
            <a:round/>
            <a:headEnd/>
            <a:tailEnd/>
          </a:ln>
          <a:effectLst>
            <a:outerShdw blurRad="40000" dist="20000" dir="5400000" rotWithShape="0">
              <a:srgbClr val="808080">
                <a:alpha val="37999"/>
              </a:srgbClr>
            </a:outerShdw>
          </a:effectLst>
        </p:spPr>
      </p:cxnSp>
      <p:cxnSp>
        <p:nvCxnSpPr>
          <p:cNvPr id="36" name="Straight Connector 35">
            <a:extLst>
              <a:ext uri="{FF2B5EF4-FFF2-40B4-BE49-F238E27FC236}">
                <a16:creationId xmlns:a16="http://schemas.microsoft.com/office/drawing/2014/main" id="{CE40C297-6A36-1244-80FB-D82FB65746B2}"/>
              </a:ext>
            </a:extLst>
          </p:cNvPr>
          <p:cNvCxnSpPr>
            <a:cxnSpLocks noChangeShapeType="1"/>
          </p:cNvCxnSpPr>
          <p:nvPr/>
        </p:nvCxnSpPr>
        <p:spPr bwMode="auto">
          <a:xfrm flipH="1">
            <a:off x="7091363" y="5210175"/>
            <a:ext cx="238125" cy="90488"/>
          </a:xfrm>
          <a:prstGeom prst="line">
            <a:avLst/>
          </a:prstGeom>
          <a:noFill/>
          <a:ln w="25400">
            <a:solidFill>
              <a:srgbClr val="008000"/>
            </a:solidFill>
            <a:round/>
            <a:headEnd/>
            <a:tailEnd/>
          </a:ln>
          <a:effectLst>
            <a:outerShdw blurRad="40000" dist="20000" dir="5400000" rotWithShape="0">
              <a:srgbClr val="808080">
                <a:alpha val="37999"/>
              </a:srgbClr>
            </a:outerShdw>
          </a:effectLst>
        </p:spPr>
      </p:cxnSp>
      <p:cxnSp>
        <p:nvCxnSpPr>
          <p:cNvPr id="37" name="Straight Connector 36">
            <a:extLst>
              <a:ext uri="{FF2B5EF4-FFF2-40B4-BE49-F238E27FC236}">
                <a16:creationId xmlns:a16="http://schemas.microsoft.com/office/drawing/2014/main" id="{883DAE0A-94A4-534E-9BF6-BA41EE8B3F92}"/>
              </a:ext>
            </a:extLst>
          </p:cNvPr>
          <p:cNvCxnSpPr>
            <a:cxnSpLocks noChangeShapeType="1"/>
          </p:cNvCxnSpPr>
          <p:nvPr/>
        </p:nvCxnSpPr>
        <p:spPr bwMode="auto">
          <a:xfrm>
            <a:off x="7069138" y="5357813"/>
            <a:ext cx="260350" cy="68262"/>
          </a:xfrm>
          <a:prstGeom prst="line">
            <a:avLst/>
          </a:prstGeom>
          <a:noFill/>
          <a:ln w="25400">
            <a:solidFill>
              <a:srgbClr val="FFFF00"/>
            </a:solidFill>
            <a:round/>
            <a:headEnd/>
            <a:tailEnd/>
          </a:ln>
          <a:effectLst>
            <a:outerShdw blurRad="40000" dist="20000" dir="5400000" rotWithShape="0">
              <a:srgbClr val="808080">
                <a:alpha val="37999"/>
              </a:srgbClr>
            </a:outerShdw>
          </a:effectLst>
        </p:spPr>
      </p:cxnSp>
      <p:cxnSp>
        <p:nvCxnSpPr>
          <p:cNvPr id="38" name="Straight Connector 37">
            <a:extLst>
              <a:ext uri="{FF2B5EF4-FFF2-40B4-BE49-F238E27FC236}">
                <a16:creationId xmlns:a16="http://schemas.microsoft.com/office/drawing/2014/main" id="{9A668750-AC4E-E04D-8C08-DC871E09CA21}"/>
              </a:ext>
            </a:extLst>
          </p:cNvPr>
          <p:cNvCxnSpPr>
            <a:cxnSpLocks noChangeShapeType="1"/>
          </p:cNvCxnSpPr>
          <p:nvPr/>
        </p:nvCxnSpPr>
        <p:spPr bwMode="auto">
          <a:xfrm flipH="1">
            <a:off x="7080250" y="5459413"/>
            <a:ext cx="238125" cy="90487"/>
          </a:xfrm>
          <a:prstGeom prst="line">
            <a:avLst/>
          </a:prstGeom>
          <a:noFill/>
          <a:ln w="25400">
            <a:solidFill>
              <a:srgbClr val="FFFF00"/>
            </a:solidFill>
            <a:round/>
            <a:headEnd/>
            <a:tailEnd/>
          </a:ln>
          <a:effectLst>
            <a:outerShdw blurRad="40000" dist="20000" dir="5400000" rotWithShape="0">
              <a:srgbClr val="808080">
                <a:alpha val="37999"/>
              </a:srgbClr>
            </a:outerShdw>
          </a:effectLst>
        </p:spPr>
      </p:cxnSp>
      <p:cxnSp>
        <p:nvCxnSpPr>
          <p:cNvPr id="39" name="Straight Connector 38">
            <a:extLst>
              <a:ext uri="{FF2B5EF4-FFF2-40B4-BE49-F238E27FC236}">
                <a16:creationId xmlns:a16="http://schemas.microsoft.com/office/drawing/2014/main" id="{B356C0CA-1BB7-9F49-B11D-92C27732D229}"/>
              </a:ext>
            </a:extLst>
          </p:cNvPr>
          <p:cNvCxnSpPr>
            <a:cxnSpLocks noChangeShapeType="1"/>
          </p:cNvCxnSpPr>
          <p:nvPr/>
        </p:nvCxnSpPr>
        <p:spPr bwMode="auto">
          <a:xfrm flipH="1">
            <a:off x="7069138" y="5607050"/>
            <a:ext cx="0" cy="646113"/>
          </a:xfrm>
          <a:prstGeom prst="line">
            <a:avLst/>
          </a:prstGeom>
          <a:noFill/>
          <a:ln w="25400">
            <a:solidFill>
              <a:schemeClr val="accent1"/>
            </a:solidFill>
            <a:round/>
            <a:headEnd/>
            <a:tailEnd/>
          </a:ln>
          <a:effectLst>
            <a:outerShdw blurRad="40000" dist="20000" dir="5400000" rotWithShape="0">
              <a:srgbClr val="808080">
                <a:alpha val="37999"/>
              </a:srgbClr>
            </a:outerShdw>
          </a:effectLst>
        </p:spPr>
      </p:cxnSp>
      <p:sp>
        <p:nvSpPr>
          <p:cNvPr id="30" name="Rectangle 29">
            <a:extLst>
              <a:ext uri="{FF2B5EF4-FFF2-40B4-BE49-F238E27FC236}">
                <a16:creationId xmlns:a16="http://schemas.microsoft.com/office/drawing/2014/main" id="{456A9F23-84F8-5446-B81D-5AD01659DB1E}"/>
              </a:ext>
            </a:extLst>
          </p:cNvPr>
          <p:cNvSpPr/>
          <p:nvPr/>
        </p:nvSpPr>
        <p:spPr>
          <a:xfrm>
            <a:off x="8197850" y="3344863"/>
            <a:ext cx="2460625" cy="3040062"/>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644" name="TextBox 4">
            <a:extLst>
              <a:ext uri="{FF2B5EF4-FFF2-40B4-BE49-F238E27FC236}">
                <a16:creationId xmlns:a16="http://schemas.microsoft.com/office/drawing/2014/main" id="{38A1E6F6-77D8-B94B-B1C2-40A933825D36}"/>
              </a:ext>
            </a:extLst>
          </p:cNvPr>
          <p:cNvSpPr txBox="1">
            <a:spLocks noChangeArrowheads="1"/>
          </p:cNvSpPr>
          <p:nvPr/>
        </p:nvSpPr>
        <p:spPr bwMode="auto">
          <a:xfrm>
            <a:off x="6346825" y="3556000"/>
            <a:ext cx="1593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GB" altLang="en-US" sz="1800">
                <a:solidFill>
                  <a:schemeClr val="tx1"/>
                </a:solidFill>
              </a:rPr>
              <a:t>Stacked trace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7361885-3028-4A4F-9E0B-32BBD2AF578B}"/>
              </a:ext>
            </a:extLst>
          </p:cNvPr>
          <p:cNvSpPr txBox="1">
            <a:spLocks/>
          </p:cNvSpPr>
          <p:nvPr/>
        </p:nvSpPr>
        <p:spPr bwMode="auto">
          <a:xfrm>
            <a:off x="254000" y="-219075"/>
            <a:ext cx="7772400" cy="1143000"/>
          </a:xfrm>
          <a:prstGeom prst="rect">
            <a:avLst/>
          </a:prstGeom>
          <a:noFill/>
          <a:ln w="9525">
            <a:noFill/>
            <a:miter lim="800000"/>
            <a:headEnd/>
            <a:tailEnd/>
          </a:ln>
          <a:effectLst/>
        </p:spPr>
        <p:txBody>
          <a:bodyPr anchor="ctr"/>
          <a:lstStyle/>
          <a:p>
            <a:pPr>
              <a:defRPr/>
            </a:pPr>
            <a:r>
              <a:rPr lang="en-US" sz="3200" b="1" kern="0" dirty="0">
                <a:solidFill>
                  <a:schemeClr val="bg1"/>
                </a:solidFill>
                <a:latin typeface="+mj-lt"/>
                <a:ea typeface="+mj-ea"/>
                <a:cs typeface="+mj-cs"/>
              </a:rPr>
              <a:t>Normal Move-Out</a:t>
            </a:r>
          </a:p>
        </p:txBody>
      </p:sp>
      <p:pic>
        <p:nvPicPr>
          <p:cNvPr id="26626" name="Picture 9" descr="NMO.bmp">
            <a:extLst>
              <a:ext uri="{FF2B5EF4-FFF2-40B4-BE49-F238E27FC236}">
                <a16:creationId xmlns:a16="http://schemas.microsoft.com/office/drawing/2014/main" id="{D5A0A4C9-7A54-2E43-B065-374217BEDF8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12950" y="3624263"/>
            <a:ext cx="7799388" cy="263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a:extLst>
              <a:ext uri="{FF2B5EF4-FFF2-40B4-BE49-F238E27FC236}">
                <a16:creationId xmlns:a16="http://schemas.microsoft.com/office/drawing/2014/main" id="{97C52324-775A-814F-B110-F99A751229EE}"/>
              </a:ext>
            </a:extLst>
          </p:cNvPr>
          <p:cNvCxnSpPr/>
          <p:nvPr/>
        </p:nvCxnSpPr>
        <p:spPr>
          <a:xfrm flipV="1">
            <a:off x="4287838" y="4870450"/>
            <a:ext cx="0" cy="509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42A85CC-2045-8347-9446-B4EA23C2806B}"/>
              </a:ext>
            </a:extLst>
          </p:cNvPr>
          <p:cNvCxnSpPr/>
          <p:nvPr/>
        </p:nvCxnSpPr>
        <p:spPr>
          <a:xfrm flipV="1">
            <a:off x="3729038" y="4789488"/>
            <a:ext cx="1587" cy="2921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8A1F915-52C3-C24F-A63F-A6DF2A8141B5}"/>
              </a:ext>
            </a:extLst>
          </p:cNvPr>
          <p:cNvSpPr txBox="1">
            <a:spLocks noChangeArrowheads="1"/>
          </p:cNvSpPr>
          <p:nvPr/>
        </p:nvSpPr>
        <p:spPr bwMode="auto">
          <a:xfrm>
            <a:off x="8447088" y="3425825"/>
            <a:ext cx="13477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solidFill>
                  <a:schemeClr val="tx1"/>
                </a:solidFill>
              </a:rPr>
              <a:t>STACKING</a:t>
            </a:r>
          </a:p>
        </p:txBody>
      </p:sp>
      <p:sp>
        <p:nvSpPr>
          <p:cNvPr id="2" name="Rounded Rectangle 1">
            <a:extLst>
              <a:ext uri="{FF2B5EF4-FFF2-40B4-BE49-F238E27FC236}">
                <a16:creationId xmlns:a16="http://schemas.microsoft.com/office/drawing/2014/main" id="{25BFD24E-89ED-CC4C-A8A1-8DD83185C079}"/>
              </a:ext>
            </a:extLst>
          </p:cNvPr>
          <p:cNvSpPr/>
          <p:nvPr/>
        </p:nvSpPr>
        <p:spPr>
          <a:xfrm>
            <a:off x="5351463" y="3448050"/>
            <a:ext cx="2903537" cy="2925763"/>
          </a:xfrm>
          <a:prstGeom prst="round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 name="Straight Connector 3">
            <a:extLst>
              <a:ext uri="{FF2B5EF4-FFF2-40B4-BE49-F238E27FC236}">
                <a16:creationId xmlns:a16="http://schemas.microsoft.com/office/drawing/2014/main" id="{99964E45-FEEB-9644-ABDA-9BFEBE3DADB9}"/>
              </a:ext>
            </a:extLst>
          </p:cNvPr>
          <p:cNvCxnSpPr>
            <a:cxnSpLocks noChangeShapeType="1"/>
          </p:cNvCxnSpPr>
          <p:nvPr/>
        </p:nvCxnSpPr>
        <p:spPr bwMode="auto">
          <a:xfrm>
            <a:off x="6089650" y="3968750"/>
            <a:ext cx="2141538" cy="0"/>
          </a:xfrm>
          <a:prstGeom prst="line">
            <a:avLst/>
          </a:prstGeom>
          <a:noFill/>
          <a:ln w="25400">
            <a:solidFill>
              <a:schemeClr val="accent1"/>
            </a:solidFill>
            <a:round/>
            <a:headEnd/>
            <a:tailEnd/>
          </a:ln>
          <a:effectLst>
            <a:outerShdw blurRad="40000" dist="20000" dir="5400000" rotWithShape="0">
              <a:srgbClr val="808080">
                <a:alpha val="37999"/>
              </a:srgbClr>
            </a:outerShdw>
          </a:effectLst>
        </p:spPr>
      </p:cxnSp>
      <p:cxnSp>
        <p:nvCxnSpPr>
          <p:cNvPr id="7" name="Straight Connector 6">
            <a:extLst>
              <a:ext uri="{FF2B5EF4-FFF2-40B4-BE49-F238E27FC236}">
                <a16:creationId xmlns:a16="http://schemas.microsoft.com/office/drawing/2014/main" id="{EE7DB93F-E429-CA4B-86E1-375C41061D95}"/>
              </a:ext>
            </a:extLst>
          </p:cNvPr>
          <p:cNvCxnSpPr>
            <a:cxnSpLocks noChangeShapeType="1"/>
          </p:cNvCxnSpPr>
          <p:nvPr/>
        </p:nvCxnSpPr>
        <p:spPr bwMode="auto">
          <a:xfrm>
            <a:off x="6065838" y="3990975"/>
            <a:ext cx="34925" cy="2336800"/>
          </a:xfrm>
          <a:prstGeom prst="line">
            <a:avLst/>
          </a:prstGeom>
          <a:noFill/>
          <a:ln w="25400">
            <a:solidFill>
              <a:schemeClr val="accent1"/>
            </a:solidFill>
            <a:round/>
            <a:headEnd/>
            <a:tailEnd/>
          </a:ln>
          <a:effectLst>
            <a:outerShdw blurRad="40000" dist="20000" dir="5400000" rotWithShape="0">
              <a:srgbClr val="808080">
                <a:alpha val="37999"/>
              </a:srgbClr>
            </a:outerShdw>
          </a:effectLst>
        </p:spPr>
      </p:cxnSp>
      <p:cxnSp>
        <p:nvCxnSpPr>
          <p:cNvPr id="9" name="Straight Connector 8">
            <a:extLst>
              <a:ext uri="{FF2B5EF4-FFF2-40B4-BE49-F238E27FC236}">
                <a16:creationId xmlns:a16="http://schemas.microsoft.com/office/drawing/2014/main" id="{B1FE15F3-4BDA-4A46-BE46-0A854D3565BA}"/>
              </a:ext>
            </a:extLst>
          </p:cNvPr>
          <p:cNvCxnSpPr>
            <a:cxnSpLocks noChangeShapeType="1"/>
          </p:cNvCxnSpPr>
          <p:nvPr/>
        </p:nvCxnSpPr>
        <p:spPr bwMode="auto">
          <a:xfrm flipH="1">
            <a:off x="7064375" y="3979863"/>
            <a:ext cx="0" cy="647700"/>
          </a:xfrm>
          <a:prstGeom prst="line">
            <a:avLst/>
          </a:prstGeom>
          <a:noFill/>
          <a:ln w="25400">
            <a:solidFill>
              <a:schemeClr val="accent1"/>
            </a:solidFill>
            <a:round/>
            <a:headEnd/>
            <a:tailEnd/>
          </a:ln>
          <a:effectLst>
            <a:outerShdw blurRad="40000" dist="20000" dir="5400000" rotWithShape="0">
              <a:srgbClr val="808080">
                <a:alpha val="37999"/>
              </a:srgbClr>
            </a:outerShdw>
          </a:effectLst>
        </p:spPr>
      </p:cxnSp>
      <p:cxnSp>
        <p:nvCxnSpPr>
          <p:cNvPr id="15" name="Straight Connector 14">
            <a:extLst>
              <a:ext uri="{FF2B5EF4-FFF2-40B4-BE49-F238E27FC236}">
                <a16:creationId xmlns:a16="http://schemas.microsoft.com/office/drawing/2014/main" id="{E4C117D1-36F1-3C44-8107-1AA36DA42285}"/>
              </a:ext>
            </a:extLst>
          </p:cNvPr>
          <p:cNvCxnSpPr>
            <a:cxnSpLocks noChangeShapeType="1"/>
          </p:cNvCxnSpPr>
          <p:nvPr/>
        </p:nvCxnSpPr>
        <p:spPr bwMode="auto">
          <a:xfrm>
            <a:off x="7064375" y="4649788"/>
            <a:ext cx="260350" cy="68262"/>
          </a:xfrm>
          <a:prstGeom prst="line">
            <a:avLst/>
          </a:prstGeom>
          <a:noFill/>
          <a:ln w="25400">
            <a:solidFill>
              <a:srgbClr val="0000FF"/>
            </a:solidFill>
            <a:round/>
            <a:headEnd/>
            <a:tailEnd/>
          </a:ln>
          <a:effectLst>
            <a:outerShdw blurRad="40000" dist="20000" dir="5400000" rotWithShape="0">
              <a:srgbClr val="808080">
                <a:alpha val="37999"/>
              </a:srgbClr>
            </a:outerShdw>
          </a:effectLst>
        </p:spPr>
      </p:cxnSp>
      <p:cxnSp>
        <p:nvCxnSpPr>
          <p:cNvPr id="19" name="Straight Connector 18">
            <a:extLst>
              <a:ext uri="{FF2B5EF4-FFF2-40B4-BE49-F238E27FC236}">
                <a16:creationId xmlns:a16="http://schemas.microsoft.com/office/drawing/2014/main" id="{A96B85C5-1241-3E4C-8CDE-493CFBC0029B}"/>
              </a:ext>
            </a:extLst>
          </p:cNvPr>
          <p:cNvCxnSpPr>
            <a:cxnSpLocks noChangeShapeType="1"/>
          </p:cNvCxnSpPr>
          <p:nvPr/>
        </p:nvCxnSpPr>
        <p:spPr bwMode="auto">
          <a:xfrm flipH="1">
            <a:off x="7075488" y="4751388"/>
            <a:ext cx="238125" cy="90487"/>
          </a:xfrm>
          <a:prstGeom prst="line">
            <a:avLst/>
          </a:prstGeom>
          <a:noFill/>
          <a:ln w="25400">
            <a:solidFill>
              <a:srgbClr val="0000FF"/>
            </a:solidFill>
            <a:round/>
            <a:headEnd/>
            <a:tailEnd/>
          </a:ln>
          <a:effectLst>
            <a:outerShdw blurRad="40000" dist="20000" dir="5400000" rotWithShape="0">
              <a:srgbClr val="808080">
                <a:alpha val="37999"/>
              </a:srgbClr>
            </a:outerShdw>
          </a:effectLst>
        </p:spPr>
      </p:cxnSp>
      <p:cxnSp>
        <p:nvCxnSpPr>
          <p:cNvPr id="33" name="Straight Connector 32">
            <a:extLst>
              <a:ext uri="{FF2B5EF4-FFF2-40B4-BE49-F238E27FC236}">
                <a16:creationId xmlns:a16="http://schemas.microsoft.com/office/drawing/2014/main" id="{DBAD3B74-1E8C-F64D-9339-DDF861A44AB5}"/>
              </a:ext>
            </a:extLst>
          </p:cNvPr>
          <p:cNvCxnSpPr>
            <a:cxnSpLocks noChangeShapeType="1"/>
          </p:cNvCxnSpPr>
          <p:nvPr/>
        </p:nvCxnSpPr>
        <p:spPr bwMode="auto">
          <a:xfrm>
            <a:off x="7080250" y="4892675"/>
            <a:ext cx="260350" cy="68263"/>
          </a:xfrm>
          <a:prstGeom prst="line">
            <a:avLst/>
          </a:prstGeom>
          <a:noFill/>
          <a:ln w="25400">
            <a:solidFill>
              <a:srgbClr val="FF6600"/>
            </a:solidFill>
            <a:round/>
            <a:headEnd/>
            <a:tailEnd/>
          </a:ln>
          <a:effectLst>
            <a:outerShdw blurRad="40000" dist="20000" dir="5400000" rotWithShape="0">
              <a:srgbClr val="808080">
                <a:alpha val="37999"/>
              </a:srgbClr>
            </a:outerShdw>
          </a:effectLst>
        </p:spPr>
      </p:cxnSp>
      <p:cxnSp>
        <p:nvCxnSpPr>
          <p:cNvPr id="34" name="Straight Connector 33">
            <a:extLst>
              <a:ext uri="{FF2B5EF4-FFF2-40B4-BE49-F238E27FC236}">
                <a16:creationId xmlns:a16="http://schemas.microsoft.com/office/drawing/2014/main" id="{3C068AE3-C1EC-6C48-BF27-5F2CDF1A5EF8}"/>
              </a:ext>
            </a:extLst>
          </p:cNvPr>
          <p:cNvCxnSpPr>
            <a:cxnSpLocks noChangeShapeType="1"/>
          </p:cNvCxnSpPr>
          <p:nvPr/>
        </p:nvCxnSpPr>
        <p:spPr bwMode="auto">
          <a:xfrm flipH="1">
            <a:off x="7091363" y="4994275"/>
            <a:ext cx="238125" cy="90488"/>
          </a:xfrm>
          <a:prstGeom prst="line">
            <a:avLst/>
          </a:prstGeom>
          <a:noFill/>
          <a:ln w="25400">
            <a:solidFill>
              <a:srgbClr val="FF6600"/>
            </a:solidFill>
            <a:round/>
            <a:headEnd/>
            <a:tailEnd/>
          </a:ln>
          <a:effectLst>
            <a:outerShdw blurRad="40000" dist="20000" dir="5400000" rotWithShape="0">
              <a:srgbClr val="808080">
                <a:alpha val="37999"/>
              </a:srgbClr>
            </a:outerShdw>
          </a:effectLst>
        </p:spPr>
      </p:cxnSp>
      <p:cxnSp>
        <p:nvCxnSpPr>
          <p:cNvPr id="35" name="Straight Connector 34">
            <a:extLst>
              <a:ext uri="{FF2B5EF4-FFF2-40B4-BE49-F238E27FC236}">
                <a16:creationId xmlns:a16="http://schemas.microsoft.com/office/drawing/2014/main" id="{6958F31C-B928-BE4F-8EA6-3ECEB718EEF9}"/>
              </a:ext>
            </a:extLst>
          </p:cNvPr>
          <p:cNvCxnSpPr>
            <a:cxnSpLocks noChangeShapeType="1"/>
          </p:cNvCxnSpPr>
          <p:nvPr/>
        </p:nvCxnSpPr>
        <p:spPr bwMode="auto">
          <a:xfrm>
            <a:off x="7080250" y="5108575"/>
            <a:ext cx="260350" cy="68263"/>
          </a:xfrm>
          <a:prstGeom prst="line">
            <a:avLst/>
          </a:prstGeom>
          <a:noFill/>
          <a:ln w="25400">
            <a:solidFill>
              <a:srgbClr val="008000"/>
            </a:solidFill>
            <a:round/>
            <a:headEnd/>
            <a:tailEnd/>
          </a:ln>
          <a:effectLst>
            <a:outerShdw blurRad="40000" dist="20000" dir="5400000" rotWithShape="0">
              <a:srgbClr val="808080">
                <a:alpha val="37999"/>
              </a:srgbClr>
            </a:outerShdw>
          </a:effectLst>
        </p:spPr>
      </p:cxnSp>
      <p:cxnSp>
        <p:nvCxnSpPr>
          <p:cNvPr id="36" name="Straight Connector 35">
            <a:extLst>
              <a:ext uri="{FF2B5EF4-FFF2-40B4-BE49-F238E27FC236}">
                <a16:creationId xmlns:a16="http://schemas.microsoft.com/office/drawing/2014/main" id="{CE40C297-6A36-1244-80FB-D82FB65746B2}"/>
              </a:ext>
            </a:extLst>
          </p:cNvPr>
          <p:cNvCxnSpPr>
            <a:cxnSpLocks noChangeShapeType="1"/>
          </p:cNvCxnSpPr>
          <p:nvPr/>
        </p:nvCxnSpPr>
        <p:spPr bwMode="auto">
          <a:xfrm flipH="1">
            <a:off x="7091363" y="5210175"/>
            <a:ext cx="238125" cy="90488"/>
          </a:xfrm>
          <a:prstGeom prst="line">
            <a:avLst/>
          </a:prstGeom>
          <a:noFill/>
          <a:ln w="25400">
            <a:solidFill>
              <a:srgbClr val="008000"/>
            </a:solidFill>
            <a:round/>
            <a:headEnd/>
            <a:tailEnd/>
          </a:ln>
          <a:effectLst>
            <a:outerShdw blurRad="40000" dist="20000" dir="5400000" rotWithShape="0">
              <a:srgbClr val="808080">
                <a:alpha val="37999"/>
              </a:srgbClr>
            </a:outerShdw>
          </a:effectLst>
        </p:spPr>
      </p:cxnSp>
      <p:cxnSp>
        <p:nvCxnSpPr>
          <p:cNvPr id="37" name="Straight Connector 36">
            <a:extLst>
              <a:ext uri="{FF2B5EF4-FFF2-40B4-BE49-F238E27FC236}">
                <a16:creationId xmlns:a16="http://schemas.microsoft.com/office/drawing/2014/main" id="{883DAE0A-94A4-534E-9BF6-BA41EE8B3F92}"/>
              </a:ext>
            </a:extLst>
          </p:cNvPr>
          <p:cNvCxnSpPr>
            <a:cxnSpLocks noChangeShapeType="1"/>
          </p:cNvCxnSpPr>
          <p:nvPr/>
        </p:nvCxnSpPr>
        <p:spPr bwMode="auto">
          <a:xfrm>
            <a:off x="7069138" y="5357813"/>
            <a:ext cx="260350" cy="68262"/>
          </a:xfrm>
          <a:prstGeom prst="line">
            <a:avLst/>
          </a:prstGeom>
          <a:noFill/>
          <a:ln w="25400">
            <a:solidFill>
              <a:srgbClr val="FFFF00"/>
            </a:solidFill>
            <a:round/>
            <a:headEnd/>
            <a:tailEnd/>
          </a:ln>
          <a:effectLst>
            <a:outerShdw blurRad="40000" dist="20000" dir="5400000" rotWithShape="0">
              <a:srgbClr val="808080">
                <a:alpha val="37999"/>
              </a:srgbClr>
            </a:outerShdw>
          </a:effectLst>
        </p:spPr>
      </p:cxnSp>
      <p:cxnSp>
        <p:nvCxnSpPr>
          <p:cNvPr id="38" name="Straight Connector 37">
            <a:extLst>
              <a:ext uri="{FF2B5EF4-FFF2-40B4-BE49-F238E27FC236}">
                <a16:creationId xmlns:a16="http://schemas.microsoft.com/office/drawing/2014/main" id="{9A668750-AC4E-E04D-8C08-DC871E09CA21}"/>
              </a:ext>
            </a:extLst>
          </p:cNvPr>
          <p:cNvCxnSpPr>
            <a:cxnSpLocks noChangeShapeType="1"/>
          </p:cNvCxnSpPr>
          <p:nvPr/>
        </p:nvCxnSpPr>
        <p:spPr bwMode="auto">
          <a:xfrm flipH="1">
            <a:off x="7080250" y="5459413"/>
            <a:ext cx="238125" cy="90487"/>
          </a:xfrm>
          <a:prstGeom prst="line">
            <a:avLst/>
          </a:prstGeom>
          <a:noFill/>
          <a:ln w="25400">
            <a:solidFill>
              <a:srgbClr val="FFFF00"/>
            </a:solidFill>
            <a:round/>
            <a:headEnd/>
            <a:tailEnd/>
          </a:ln>
          <a:effectLst>
            <a:outerShdw blurRad="40000" dist="20000" dir="5400000" rotWithShape="0">
              <a:srgbClr val="808080">
                <a:alpha val="37999"/>
              </a:srgbClr>
            </a:outerShdw>
          </a:effectLst>
        </p:spPr>
      </p:cxnSp>
      <p:cxnSp>
        <p:nvCxnSpPr>
          <p:cNvPr id="39" name="Straight Connector 38">
            <a:extLst>
              <a:ext uri="{FF2B5EF4-FFF2-40B4-BE49-F238E27FC236}">
                <a16:creationId xmlns:a16="http://schemas.microsoft.com/office/drawing/2014/main" id="{B356C0CA-1BB7-9F49-B11D-92C27732D229}"/>
              </a:ext>
            </a:extLst>
          </p:cNvPr>
          <p:cNvCxnSpPr>
            <a:cxnSpLocks noChangeShapeType="1"/>
          </p:cNvCxnSpPr>
          <p:nvPr/>
        </p:nvCxnSpPr>
        <p:spPr bwMode="auto">
          <a:xfrm flipH="1">
            <a:off x="7069138" y="5607050"/>
            <a:ext cx="0" cy="646113"/>
          </a:xfrm>
          <a:prstGeom prst="line">
            <a:avLst/>
          </a:prstGeom>
          <a:noFill/>
          <a:ln w="25400">
            <a:solidFill>
              <a:schemeClr val="accent1"/>
            </a:solidFill>
            <a:round/>
            <a:headEnd/>
            <a:tailEnd/>
          </a:ln>
          <a:effectLst>
            <a:outerShdw blurRad="40000" dist="20000" dir="5400000" rotWithShape="0">
              <a:srgbClr val="808080">
                <a:alpha val="37999"/>
              </a:srgbClr>
            </a:outerShdw>
          </a:effectLst>
        </p:spPr>
      </p:cxnSp>
      <p:sp>
        <p:nvSpPr>
          <p:cNvPr id="26644" name="TextBox 4">
            <a:extLst>
              <a:ext uri="{FF2B5EF4-FFF2-40B4-BE49-F238E27FC236}">
                <a16:creationId xmlns:a16="http://schemas.microsoft.com/office/drawing/2014/main" id="{38A1E6F6-77D8-B94B-B1C2-40A933825D36}"/>
              </a:ext>
            </a:extLst>
          </p:cNvPr>
          <p:cNvSpPr txBox="1">
            <a:spLocks noChangeArrowheads="1"/>
          </p:cNvSpPr>
          <p:nvPr/>
        </p:nvSpPr>
        <p:spPr bwMode="auto">
          <a:xfrm>
            <a:off x="6346825" y="3556000"/>
            <a:ext cx="1593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GB" altLang="en-US" sz="1800">
                <a:solidFill>
                  <a:schemeClr val="tx1"/>
                </a:solidFill>
              </a:rPr>
              <a:t>Stacked trace</a:t>
            </a:r>
          </a:p>
        </p:txBody>
      </p:sp>
    </p:spTree>
    <p:extLst>
      <p:ext uri="{BB962C8B-B14F-4D97-AF65-F5344CB8AC3E}">
        <p14:creationId xmlns:p14="http://schemas.microsoft.com/office/powerpoint/2010/main" val="29227789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A322311-D568-874E-B258-D8920A2B9979}"/>
              </a:ext>
            </a:extLst>
          </p:cNvPr>
          <p:cNvSpPr txBox="1">
            <a:spLocks/>
          </p:cNvSpPr>
          <p:nvPr/>
        </p:nvSpPr>
        <p:spPr bwMode="auto">
          <a:xfrm>
            <a:off x="436378" y="-252413"/>
            <a:ext cx="7772400" cy="1143000"/>
          </a:xfrm>
          <a:prstGeom prst="rect">
            <a:avLst/>
          </a:prstGeom>
          <a:noFill/>
          <a:ln w="9525">
            <a:noFill/>
            <a:miter lim="800000"/>
            <a:headEnd/>
            <a:tailEnd/>
          </a:ln>
          <a:effectLst/>
        </p:spPr>
        <p:txBody>
          <a:bodyPr anchor="ctr"/>
          <a:lstStyle/>
          <a:p>
            <a:pPr>
              <a:defRPr/>
            </a:pPr>
            <a:r>
              <a:rPr lang="en-US" sz="3200" b="1" kern="0" dirty="0">
                <a:solidFill>
                  <a:schemeClr val="bg1"/>
                </a:solidFill>
                <a:latin typeface="+mj-lt"/>
                <a:ea typeface="+mj-ea"/>
                <a:cs typeface="+mj-cs"/>
              </a:rPr>
              <a:t>Normal Move-Out</a:t>
            </a:r>
          </a:p>
        </p:txBody>
      </p:sp>
      <p:sp>
        <p:nvSpPr>
          <p:cNvPr id="29698" name="Content Placeholder 2">
            <a:extLst>
              <a:ext uri="{FF2B5EF4-FFF2-40B4-BE49-F238E27FC236}">
                <a16:creationId xmlns:a16="http://schemas.microsoft.com/office/drawing/2014/main" id="{8ECD52A6-8893-1240-8964-5A614AABD926}"/>
              </a:ext>
            </a:extLst>
          </p:cNvPr>
          <p:cNvSpPr txBox="1">
            <a:spLocks/>
          </p:cNvSpPr>
          <p:nvPr/>
        </p:nvSpPr>
        <p:spPr bwMode="auto">
          <a:xfrm>
            <a:off x="2057400" y="990600"/>
            <a:ext cx="79248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a:spcAft>
                <a:spcPts val="1200"/>
              </a:spcAft>
            </a:pPr>
            <a:r>
              <a:rPr lang="en-US" altLang="en-US" sz="2000" dirty="0">
                <a:solidFill>
                  <a:schemeClr val="tx1"/>
                </a:solidFill>
                <a:latin typeface="Calibri" panose="020F0502020204030204" pitchFamily="34" charset="0"/>
              </a:rPr>
              <a:t>Setting </a:t>
            </a:r>
            <a:r>
              <a:rPr lang="en-US" altLang="en-US" sz="2000" i="1" dirty="0">
                <a:solidFill>
                  <a:schemeClr val="tx1"/>
                </a:solidFill>
                <a:latin typeface="Calibri" panose="020F0502020204030204" pitchFamily="34" charset="0"/>
              </a:rPr>
              <a:t>X</a:t>
            </a:r>
            <a:r>
              <a:rPr lang="en-US" altLang="en-US" sz="2000" dirty="0">
                <a:solidFill>
                  <a:schemeClr val="tx1"/>
                </a:solidFill>
                <a:latin typeface="Calibri" panose="020F0502020204030204" pitchFamily="34" charset="0"/>
              </a:rPr>
              <a:t> = offset, L=path length (in m),  h=depth (m), </a:t>
            </a:r>
            <a:r>
              <a:rPr lang="en-US" altLang="en-US" sz="2000" i="1" dirty="0">
                <a:solidFill>
                  <a:schemeClr val="tx1"/>
                </a:solidFill>
                <a:latin typeface="Calibri" panose="020F0502020204030204" pitchFamily="34" charset="0"/>
              </a:rPr>
              <a:t>T</a:t>
            </a:r>
            <a:r>
              <a:rPr lang="en-US" altLang="en-US" sz="2000" i="1" baseline="-25000" dirty="0">
                <a:solidFill>
                  <a:schemeClr val="tx1"/>
                </a:solidFill>
                <a:latin typeface="Calibri" panose="020F0502020204030204" pitchFamily="34" charset="0"/>
              </a:rPr>
              <a:t>0</a:t>
            </a:r>
            <a:r>
              <a:rPr lang="en-US" altLang="en-US" sz="2000" dirty="0">
                <a:solidFill>
                  <a:schemeClr val="tx1"/>
                </a:solidFill>
                <a:latin typeface="Calibri" panose="020F0502020204030204" pitchFamily="34" charset="0"/>
              </a:rPr>
              <a:t> = TWT at zero offset, and </a:t>
            </a:r>
            <a:r>
              <a:rPr lang="en-US" altLang="en-US" sz="2000" i="1" dirty="0">
                <a:solidFill>
                  <a:schemeClr val="tx1"/>
                </a:solidFill>
                <a:latin typeface="Calibri" panose="020F0502020204030204" pitchFamily="34" charset="0"/>
              </a:rPr>
              <a:t>T</a:t>
            </a:r>
            <a:r>
              <a:rPr lang="en-US" altLang="en-US" sz="2000" i="1" baseline="-25000" dirty="0">
                <a:solidFill>
                  <a:schemeClr val="tx1"/>
                </a:solidFill>
                <a:latin typeface="Calibri" panose="020F0502020204030204" pitchFamily="34" charset="0"/>
              </a:rPr>
              <a:t>X</a:t>
            </a:r>
            <a:r>
              <a:rPr lang="en-US" altLang="en-US" sz="2000" dirty="0">
                <a:solidFill>
                  <a:schemeClr val="tx1"/>
                </a:solidFill>
                <a:latin typeface="Calibri" panose="020F0502020204030204" pitchFamily="34" charset="0"/>
              </a:rPr>
              <a:t> = TWT at offset </a:t>
            </a:r>
            <a:r>
              <a:rPr lang="en-US" altLang="en-US" sz="2000" i="1" dirty="0">
                <a:solidFill>
                  <a:schemeClr val="tx1"/>
                </a:solidFill>
                <a:latin typeface="Calibri" panose="020F0502020204030204" pitchFamily="34" charset="0"/>
              </a:rPr>
              <a:t>X</a:t>
            </a:r>
            <a:r>
              <a:rPr lang="en-US" altLang="en-US" sz="2000" dirty="0">
                <a:solidFill>
                  <a:schemeClr val="tx1"/>
                </a:solidFill>
                <a:latin typeface="Calibri" panose="020F0502020204030204" pitchFamily="34" charset="0"/>
              </a:rPr>
              <a:t>. Pythagoras allows us to calculate:</a:t>
            </a:r>
          </a:p>
        </p:txBody>
      </p:sp>
      <p:graphicFrame>
        <p:nvGraphicFramePr>
          <p:cNvPr id="29699" name="Object 2">
            <a:extLst>
              <a:ext uri="{FF2B5EF4-FFF2-40B4-BE49-F238E27FC236}">
                <a16:creationId xmlns:a16="http://schemas.microsoft.com/office/drawing/2014/main" id="{6DB9A17C-0B57-224E-9CE0-C7A2878D417D}"/>
              </a:ext>
            </a:extLst>
          </p:cNvPr>
          <p:cNvGraphicFramePr>
            <a:graphicFrameLocks noChangeAspect="1"/>
          </p:cNvGraphicFramePr>
          <p:nvPr/>
        </p:nvGraphicFramePr>
        <p:xfrm>
          <a:off x="5238750" y="1905000"/>
          <a:ext cx="1695450" cy="609600"/>
        </p:xfrm>
        <a:graphic>
          <a:graphicData uri="http://schemas.openxmlformats.org/presentationml/2006/ole">
            <mc:AlternateContent xmlns:mc="http://schemas.openxmlformats.org/markup-compatibility/2006">
              <mc:Choice xmlns:v="urn:schemas-microsoft-com:vml" Requires="v">
                <p:oleObj name="Equation" r:id="rId2" imgW="812800" imgH="292100" progId="Equation.3">
                  <p:embed/>
                </p:oleObj>
              </mc:Choice>
              <mc:Fallback>
                <p:oleObj name="Equation" r:id="rId2" imgW="812800" imgH="292100" progId="Equation.3">
                  <p:embed/>
                  <p:pic>
                    <p:nvPicPr>
                      <p:cNvPr id="29699" name="Object 2">
                        <a:extLst>
                          <a:ext uri="{FF2B5EF4-FFF2-40B4-BE49-F238E27FC236}">
                            <a16:creationId xmlns:a16="http://schemas.microsoft.com/office/drawing/2014/main" id="{6DB9A17C-0B57-224E-9CE0-C7A2878D41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8750" y="1905000"/>
                        <a:ext cx="169545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pic>
        <p:nvPicPr>
          <p:cNvPr id="29700" name="Picture 7" descr="J.Bull/SR6d.bmp                                                00000002Mac 2                          B4FD4152:">
            <a:extLst>
              <a:ext uri="{FF2B5EF4-FFF2-40B4-BE49-F238E27FC236}">
                <a16:creationId xmlns:a16="http://schemas.microsoft.com/office/drawing/2014/main" id="{1E01951A-5C41-8F43-A87A-4CF2F924CD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8063" y="2514600"/>
            <a:ext cx="4579937" cy="427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3" name="Content Placeholder 2">
            <a:extLst>
              <a:ext uri="{FF2B5EF4-FFF2-40B4-BE49-F238E27FC236}">
                <a16:creationId xmlns:a16="http://schemas.microsoft.com/office/drawing/2014/main" id="{E23D5F64-7C70-8941-89CF-4652637AE69B}"/>
              </a:ext>
            </a:extLst>
          </p:cNvPr>
          <p:cNvSpPr txBox="1">
            <a:spLocks/>
          </p:cNvSpPr>
          <p:nvPr/>
        </p:nvSpPr>
        <p:spPr bwMode="auto">
          <a:xfrm>
            <a:off x="2057400" y="2514600"/>
            <a:ext cx="3505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a:spcAft>
                <a:spcPts val="1200"/>
              </a:spcAft>
            </a:pPr>
            <a:r>
              <a:rPr lang="en-US" altLang="en-US" sz="2000">
                <a:solidFill>
                  <a:schemeClr val="tx1"/>
                </a:solidFill>
                <a:latin typeface="Calibri" panose="020F0502020204030204" pitchFamily="34" charset="0"/>
              </a:rPr>
              <a:t>We’re working in time, so:</a:t>
            </a:r>
          </a:p>
          <a:p>
            <a:pPr>
              <a:spcAft>
                <a:spcPts val="1200"/>
              </a:spcAft>
            </a:pPr>
            <a:endParaRPr lang="en-US" altLang="en-US" sz="2400">
              <a:solidFill>
                <a:schemeClr val="tx1"/>
              </a:solidFill>
              <a:latin typeface="Times" pitchFamily="2" charset="0"/>
            </a:endParaRPr>
          </a:p>
          <a:p>
            <a:pPr>
              <a:spcAft>
                <a:spcPts val="1200"/>
              </a:spcAft>
              <a:buFontTx/>
              <a:buNone/>
            </a:pPr>
            <a:endParaRPr lang="en-US" altLang="en-US" sz="2400">
              <a:solidFill>
                <a:schemeClr val="tx1"/>
              </a:solidFill>
              <a:latin typeface="Times" pitchFamily="2" charset="0"/>
            </a:endParaRPr>
          </a:p>
          <a:p>
            <a:pPr>
              <a:spcAft>
                <a:spcPts val="1200"/>
              </a:spcAft>
            </a:pPr>
            <a:r>
              <a:rPr lang="en-US" altLang="en-US" sz="2000">
                <a:solidFill>
                  <a:schemeClr val="tx1"/>
                </a:solidFill>
                <a:latin typeface="Calibri" panose="020F0502020204030204" pitchFamily="34" charset="0"/>
              </a:rPr>
              <a:t>Hence:</a:t>
            </a:r>
          </a:p>
        </p:txBody>
      </p:sp>
      <p:graphicFrame>
        <p:nvGraphicFramePr>
          <p:cNvPr id="1027" name="Object 3">
            <a:extLst>
              <a:ext uri="{FF2B5EF4-FFF2-40B4-BE49-F238E27FC236}">
                <a16:creationId xmlns:a16="http://schemas.microsoft.com/office/drawing/2014/main" id="{CD39E9A9-3854-1643-820C-AF9138626D6B}"/>
              </a:ext>
            </a:extLst>
          </p:cNvPr>
          <p:cNvGraphicFramePr>
            <a:graphicFrameLocks noChangeAspect="1"/>
          </p:cNvGraphicFramePr>
          <p:nvPr/>
        </p:nvGraphicFramePr>
        <p:xfrm>
          <a:off x="2743200" y="3516313"/>
          <a:ext cx="1003300" cy="369887"/>
        </p:xfrm>
        <a:graphic>
          <a:graphicData uri="http://schemas.openxmlformats.org/presentationml/2006/ole">
            <mc:AlternateContent xmlns:mc="http://schemas.openxmlformats.org/markup-compatibility/2006">
              <mc:Choice xmlns:v="urn:schemas-microsoft-com:vml" Requires="v">
                <p:oleObj name="Equation" r:id="rId5" imgW="2781300" imgH="1028700" progId="Equation.3">
                  <p:embed/>
                </p:oleObj>
              </mc:Choice>
              <mc:Fallback>
                <p:oleObj name="Equation" r:id="rId5" imgW="2781300" imgH="1028700" progId="Equation.3">
                  <p:embed/>
                  <p:pic>
                    <p:nvPicPr>
                      <p:cNvPr id="1027" name="Object 3">
                        <a:extLst>
                          <a:ext uri="{FF2B5EF4-FFF2-40B4-BE49-F238E27FC236}">
                            <a16:creationId xmlns:a16="http://schemas.microsoft.com/office/drawing/2014/main" id="{CD39E9A9-3854-1643-820C-AF9138626D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3200" y="3516313"/>
                        <a:ext cx="1003300" cy="369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028" name="Object 4">
            <a:extLst>
              <a:ext uri="{FF2B5EF4-FFF2-40B4-BE49-F238E27FC236}">
                <a16:creationId xmlns:a16="http://schemas.microsoft.com/office/drawing/2014/main" id="{3B9B7C10-C2D3-5B48-A4F5-E1283F6CF05B}"/>
              </a:ext>
            </a:extLst>
          </p:cNvPr>
          <p:cNvGraphicFramePr>
            <a:graphicFrameLocks noChangeAspect="1"/>
          </p:cNvGraphicFramePr>
          <p:nvPr/>
        </p:nvGraphicFramePr>
        <p:xfrm>
          <a:off x="4557713" y="3327400"/>
          <a:ext cx="1004887" cy="685800"/>
        </p:xfrm>
        <a:graphic>
          <a:graphicData uri="http://schemas.openxmlformats.org/presentationml/2006/ole">
            <mc:AlternateContent xmlns:mc="http://schemas.openxmlformats.org/markup-compatibility/2006">
              <mc:Choice xmlns:v="urn:schemas-microsoft-com:vml" Requires="v">
                <p:oleObj name="Equation" r:id="rId7" imgW="2997200" imgH="2044700" progId="Equation.3">
                  <p:embed/>
                </p:oleObj>
              </mc:Choice>
              <mc:Fallback>
                <p:oleObj name="Equation" r:id="rId7" imgW="2997200" imgH="2044700" progId="Equation.3">
                  <p:embed/>
                  <p:pic>
                    <p:nvPicPr>
                      <p:cNvPr id="1028" name="Object 4">
                        <a:extLst>
                          <a:ext uri="{FF2B5EF4-FFF2-40B4-BE49-F238E27FC236}">
                            <a16:creationId xmlns:a16="http://schemas.microsoft.com/office/drawing/2014/main" id="{3B9B7C10-C2D3-5B48-A4F5-E1283F6CF0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57713" y="3327400"/>
                        <a:ext cx="1004887"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029" name="Object 5">
            <a:extLst>
              <a:ext uri="{FF2B5EF4-FFF2-40B4-BE49-F238E27FC236}">
                <a16:creationId xmlns:a16="http://schemas.microsoft.com/office/drawing/2014/main" id="{87F58F19-F021-CE48-B181-E911F60B83C9}"/>
              </a:ext>
            </a:extLst>
          </p:cNvPr>
          <p:cNvGraphicFramePr>
            <a:graphicFrameLocks noChangeAspect="1"/>
          </p:cNvGraphicFramePr>
          <p:nvPr/>
        </p:nvGraphicFramePr>
        <p:xfrm>
          <a:off x="2819400" y="4800600"/>
          <a:ext cx="2655888" cy="1547813"/>
        </p:xfrm>
        <a:graphic>
          <a:graphicData uri="http://schemas.openxmlformats.org/presentationml/2006/ole">
            <mc:AlternateContent xmlns:mc="http://schemas.openxmlformats.org/markup-compatibility/2006">
              <mc:Choice xmlns:v="urn:schemas-microsoft-com:vml" Requires="v">
                <p:oleObj name="Equation" r:id="rId9" imgW="8407400" imgH="4902200" progId="Equation.3">
                  <p:embed/>
                </p:oleObj>
              </mc:Choice>
              <mc:Fallback>
                <p:oleObj name="Equation" r:id="rId9" imgW="8407400" imgH="4902200" progId="Equation.3">
                  <p:embed/>
                  <p:pic>
                    <p:nvPicPr>
                      <p:cNvPr id="1029" name="Object 5">
                        <a:extLst>
                          <a:ext uri="{FF2B5EF4-FFF2-40B4-BE49-F238E27FC236}">
                            <a16:creationId xmlns:a16="http://schemas.microsoft.com/office/drawing/2014/main" id="{87F58F19-F021-CE48-B181-E911F60B83C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19400" y="4800600"/>
                        <a:ext cx="2655888" cy="1547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9705" name="TextBox 9">
            <a:extLst>
              <a:ext uri="{FF2B5EF4-FFF2-40B4-BE49-F238E27FC236}">
                <a16:creationId xmlns:a16="http://schemas.microsoft.com/office/drawing/2014/main" id="{973A4B92-6CC9-1F49-A9DC-47F340BB4832}"/>
              </a:ext>
            </a:extLst>
          </p:cNvPr>
          <p:cNvSpPr txBox="1">
            <a:spLocks noChangeArrowheads="1"/>
          </p:cNvSpPr>
          <p:nvPr/>
        </p:nvSpPr>
        <p:spPr bwMode="auto">
          <a:xfrm rot="5400000">
            <a:off x="5631656" y="5022057"/>
            <a:ext cx="6889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solidFill>
                  <a:schemeClr val="tx1"/>
                </a:solidFill>
              </a:rPr>
              <a:t>Time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2">
            <a:extLst>
              <a:ext uri="{FF2B5EF4-FFF2-40B4-BE49-F238E27FC236}">
                <a16:creationId xmlns:a16="http://schemas.microsoft.com/office/drawing/2014/main" id="{C856876E-B309-B847-906F-D67F8DC4E472}"/>
              </a:ext>
            </a:extLst>
          </p:cNvPr>
          <p:cNvSpPr txBox="1">
            <a:spLocks/>
          </p:cNvSpPr>
          <p:nvPr/>
        </p:nvSpPr>
        <p:spPr bwMode="auto">
          <a:xfrm>
            <a:off x="2057400" y="990600"/>
            <a:ext cx="79248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a:spcAft>
                <a:spcPts val="1200"/>
              </a:spcAft>
            </a:pPr>
            <a:r>
              <a:rPr lang="en-US" altLang="en-US" sz="2000">
                <a:solidFill>
                  <a:schemeClr val="tx1"/>
                </a:solidFill>
                <a:latin typeface="Calibri" panose="020F0502020204030204" pitchFamily="34" charset="0"/>
              </a:rPr>
              <a:t>Setting </a:t>
            </a:r>
            <a:r>
              <a:rPr lang="en-US" altLang="en-US" sz="2000" i="1">
                <a:solidFill>
                  <a:schemeClr val="tx1"/>
                </a:solidFill>
                <a:latin typeface="Calibri" panose="020F0502020204030204" pitchFamily="34" charset="0"/>
              </a:rPr>
              <a:t>X</a:t>
            </a:r>
            <a:r>
              <a:rPr lang="en-US" altLang="en-US" sz="2000">
                <a:solidFill>
                  <a:schemeClr val="tx1"/>
                </a:solidFill>
                <a:latin typeface="Calibri" panose="020F0502020204030204" pitchFamily="34" charset="0"/>
              </a:rPr>
              <a:t> = offset, L=path length (in m),  h=depth (m), </a:t>
            </a:r>
            <a:r>
              <a:rPr lang="en-US" altLang="en-US" sz="2000" i="1">
                <a:solidFill>
                  <a:schemeClr val="tx1"/>
                </a:solidFill>
                <a:latin typeface="Calibri" panose="020F0502020204030204" pitchFamily="34" charset="0"/>
              </a:rPr>
              <a:t>T</a:t>
            </a:r>
            <a:r>
              <a:rPr lang="en-US" altLang="en-US" sz="2000" i="1" baseline="-25000">
                <a:solidFill>
                  <a:schemeClr val="tx1"/>
                </a:solidFill>
                <a:latin typeface="Calibri" panose="020F0502020204030204" pitchFamily="34" charset="0"/>
              </a:rPr>
              <a:t>0</a:t>
            </a:r>
            <a:r>
              <a:rPr lang="en-US" altLang="en-US" sz="2000">
                <a:solidFill>
                  <a:schemeClr val="tx1"/>
                </a:solidFill>
                <a:latin typeface="Calibri" panose="020F0502020204030204" pitchFamily="34" charset="0"/>
              </a:rPr>
              <a:t> = TWT at zero offset, and </a:t>
            </a:r>
            <a:r>
              <a:rPr lang="en-US" altLang="en-US" sz="2000" i="1">
                <a:solidFill>
                  <a:schemeClr val="tx1"/>
                </a:solidFill>
                <a:latin typeface="Calibri" panose="020F0502020204030204" pitchFamily="34" charset="0"/>
              </a:rPr>
              <a:t>T</a:t>
            </a:r>
            <a:r>
              <a:rPr lang="en-US" altLang="en-US" sz="2000" i="1" baseline="-25000">
                <a:solidFill>
                  <a:schemeClr val="tx1"/>
                </a:solidFill>
                <a:latin typeface="Calibri" panose="020F0502020204030204" pitchFamily="34" charset="0"/>
              </a:rPr>
              <a:t>X</a:t>
            </a:r>
            <a:r>
              <a:rPr lang="en-US" altLang="en-US" sz="2000">
                <a:solidFill>
                  <a:schemeClr val="tx1"/>
                </a:solidFill>
                <a:latin typeface="Calibri" panose="020F0502020204030204" pitchFamily="34" charset="0"/>
              </a:rPr>
              <a:t> = TWT at offset </a:t>
            </a:r>
            <a:r>
              <a:rPr lang="en-US" altLang="en-US" sz="2000" i="1">
                <a:solidFill>
                  <a:schemeClr val="tx1"/>
                </a:solidFill>
                <a:latin typeface="Calibri" panose="020F0502020204030204" pitchFamily="34" charset="0"/>
              </a:rPr>
              <a:t>X</a:t>
            </a:r>
            <a:r>
              <a:rPr lang="en-US" altLang="en-US" sz="2000">
                <a:solidFill>
                  <a:schemeClr val="tx1"/>
                </a:solidFill>
                <a:latin typeface="Calibri" panose="020F0502020204030204" pitchFamily="34" charset="0"/>
              </a:rPr>
              <a:t>. Pythagoras allows us to calculate:</a:t>
            </a:r>
          </a:p>
        </p:txBody>
      </p:sp>
      <p:graphicFrame>
        <p:nvGraphicFramePr>
          <p:cNvPr id="30723" name="Object 2">
            <a:extLst>
              <a:ext uri="{FF2B5EF4-FFF2-40B4-BE49-F238E27FC236}">
                <a16:creationId xmlns:a16="http://schemas.microsoft.com/office/drawing/2014/main" id="{ACCC83B4-E05E-1944-B4E6-E89D1D250017}"/>
              </a:ext>
            </a:extLst>
          </p:cNvPr>
          <p:cNvGraphicFramePr>
            <a:graphicFrameLocks noChangeAspect="1"/>
          </p:cNvGraphicFramePr>
          <p:nvPr/>
        </p:nvGraphicFramePr>
        <p:xfrm>
          <a:off x="5238750" y="1905000"/>
          <a:ext cx="1695450" cy="609600"/>
        </p:xfrm>
        <a:graphic>
          <a:graphicData uri="http://schemas.openxmlformats.org/presentationml/2006/ole">
            <mc:AlternateContent xmlns:mc="http://schemas.openxmlformats.org/markup-compatibility/2006">
              <mc:Choice xmlns:v="urn:schemas-microsoft-com:vml" Requires="v">
                <p:oleObj name="Equation" r:id="rId2" imgW="812800" imgH="292100" progId="Equation.3">
                  <p:embed/>
                </p:oleObj>
              </mc:Choice>
              <mc:Fallback>
                <p:oleObj name="Equation" r:id="rId2" imgW="812800" imgH="292100" progId="Equation.3">
                  <p:embed/>
                  <p:pic>
                    <p:nvPicPr>
                      <p:cNvPr id="30723" name="Object 2">
                        <a:extLst>
                          <a:ext uri="{FF2B5EF4-FFF2-40B4-BE49-F238E27FC236}">
                            <a16:creationId xmlns:a16="http://schemas.microsoft.com/office/drawing/2014/main" id="{ACCC83B4-E05E-1944-B4E6-E89D1D2500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8750" y="1905000"/>
                        <a:ext cx="169545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pic>
        <p:nvPicPr>
          <p:cNvPr id="30724" name="Picture 7" descr="J.Bull/SR6d.bmp                                                00000002Mac 2                          B4FD4152:">
            <a:extLst>
              <a:ext uri="{FF2B5EF4-FFF2-40B4-BE49-F238E27FC236}">
                <a16:creationId xmlns:a16="http://schemas.microsoft.com/office/drawing/2014/main" id="{A315B80D-826B-804A-9E04-7D94DA5121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8063" y="2514600"/>
            <a:ext cx="4579937" cy="427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Content Placeholder 2">
            <a:extLst>
              <a:ext uri="{FF2B5EF4-FFF2-40B4-BE49-F238E27FC236}">
                <a16:creationId xmlns:a16="http://schemas.microsoft.com/office/drawing/2014/main" id="{4F61430B-ABD9-154D-92F3-8374A7A15F35}"/>
              </a:ext>
            </a:extLst>
          </p:cNvPr>
          <p:cNvSpPr txBox="1">
            <a:spLocks/>
          </p:cNvSpPr>
          <p:nvPr/>
        </p:nvSpPr>
        <p:spPr bwMode="auto">
          <a:xfrm>
            <a:off x="2057400" y="2514600"/>
            <a:ext cx="3505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a:spcAft>
                <a:spcPts val="1200"/>
              </a:spcAft>
            </a:pPr>
            <a:r>
              <a:rPr lang="en-US" altLang="en-US" sz="2000">
                <a:solidFill>
                  <a:schemeClr val="tx1"/>
                </a:solidFill>
                <a:latin typeface="Calibri" panose="020F0502020204030204" pitchFamily="34" charset="0"/>
              </a:rPr>
              <a:t>We’re working in time, so:</a:t>
            </a:r>
          </a:p>
          <a:p>
            <a:pPr>
              <a:spcAft>
                <a:spcPts val="1200"/>
              </a:spcAft>
            </a:pPr>
            <a:endParaRPr lang="en-US" altLang="en-US" sz="2400">
              <a:solidFill>
                <a:schemeClr val="tx1"/>
              </a:solidFill>
              <a:latin typeface="Times" pitchFamily="2" charset="0"/>
            </a:endParaRPr>
          </a:p>
          <a:p>
            <a:pPr>
              <a:spcAft>
                <a:spcPts val="1200"/>
              </a:spcAft>
              <a:buFontTx/>
              <a:buNone/>
            </a:pPr>
            <a:endParaRPr lang="en-US" altLang="en-US" sz="2400">
              <a:solidFill>
                <a:schemeClr val="tx1"/>
              </a:solidFill>
              <a:latin typeface="Times" pitchFamily="2" charset="0"/>
            </a:endParaRPr>
          </a:p>
          <a:p>
            <a:pPr>
              <a:spcAft>
                <a:spcPts val="1200"/>
              </a:spcAft>
            </a:pPr>
            <a:r>
              <a:rPr lang="en-US" altLang="en-US" sz="2000">
                <a:solidFill>
                  <a:schemeClr val="tx1"/>
                </a:solidFill>
                <a:latin typeface="Calibri" panose="020F0502020204030204" pitchFamily="34" charset="0"/>
              </a:rPr>
              <a:t>Hence:</a:t>
            </a:r>
          </a:p>
        </p:txBody>
      </p:sp>
      <p:graphicFrame>
        <p:nvGraphicFramePr>
          <p:cNvPr id="30726" name="Object 3">
            <a:extLst>
              <a:ext uri="{FF2B5EF4-FFF2-40B4-BE49-F238E27FC236}">
                <a16:creationId xmlns:a16="http://schemas.microsoft.com/office/drawing/2014/main" id="{B6C92EDD-2A52-204A-988D-B0C0182D3924}"/>
              </a:ext>
            </a:extLst>
          </p:cNvPr>
          <p:cNvGraphicFramePr>
            <a:graphicFrameLocks noChangeAspect="1"/>
          </p:cNvGraphicFramePr>
          <p:nvPr/>
        </p:nvGraphicFramePr>
        <p:xfrm>
          <a:off x="2743200" y="3516313"/>
          <a:ext cx="1003300" cy="369887"/>
        </p:xfrm>
        <a:graphic>
          <a:graphicData uri="http://schemas.openxmlformats.org/presentationml/2006/ole">
            <mc:AlternateContent xmlns:mc="http://schemas.openxmlformats.org/markup-compatibility/2006">
              <mc:Choice xmlns:v="urn:schemas-microsoft-com:vml" Requires="v">
                <p:oleObj name="Equation" r:id="rId5" imgW="2781300" imgH="1028700" progId="Equation.3">
                  <p:embed/>
                </p:oleObj>
              </mc:Choice>
              <mc:Fallback>
                <p:oleObj name="Equation" r:id="rId5" imgW="2781300" imgH="1028700" progId="Equation.3">
                  <p:embed/>
                  <p:pic>
                    <p:nvPicPr>
                      <p:cNvPr id="30726" name="Object 3">
                        <a:extLst>
                          <a:ext uri="{FF2B5EF4-FFF2-40B4-BE49-F238E27FC236}">
                            <a16:creationId xmlns:a16="http://schemas.microsoft.com/office/drawing/2014/main" id="{B6C92EDD-2A52-204A-988D-B0C0182D39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3200" y="3516313"/>
                        <a:ext cx="1003300" cy="369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0727" name="Object 4">
            <a:extLst>
              <a:ext uri="{FF2B5EF4-FFF2-40B4-BE49-F238E27FC236}">
                <a16:creationId xmlns:a16="http://schemas.microsoft.com/office/drawing/2014/main" id="{5CBB547A-0B65-134D-A025-CCFDA77B3C25}"/>
              </a:ext>
            </a:extLst>
          </p:cNvPr>
          <p:cNvGraphicFramePr>
            <a:graphicFrameLocks noChangeAspect="1"/>
          </p:cNvGraphicFramePr>
          <p:nvPr/>
        </p:nvGraphicFramePr>
        <p:xfrm>
          <a:off x="4557713" y="3327400"/>
          <a:ext cx="1004887" cy="685800"/>
        </p:xfrm>
        <a:graphic>
          <a:graphicData uri="http://schemas.openxmlformats.org/presentationml/2006/ole">
            <mc:AlternateContent xmlns:mc="http://schemas.openxmlformats.org/markup-compatibility/2006">
              <mc:Choice xmlns:v="urn:schemas-microsoft-com:vml" Requires="v">
                <p:oleObj name="Equation" r:id="rId7" imgW="2997200" imgH="2044700" progId="Equation.3">
                  <p:embed/>
                </p:oleObj>
              </mc:Choice>
              <mc:Fallback>
                <p:oleObj name="Equation" r:id="rId7" imgW="2997200" imgH="2044700" progId="Equation.3">
                  <p:embed/>
                  <p:pic>
                    <p:nvPicPr>
                      <p:cNvPr id="30727" name="Object 4">
                        <a:extLst>
                          <a:ext uri="{FF2B5EF4-FFF2-40B4-BE49-F238E27FC236}">
                            <a16:creationId xmlns:a16="http://schemas.microsoft.com/office/drawing/2014/main" id="{5CBB547A-0B65-134D-A025-CCFDA77B3C2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57713" y="3327400"/>
                        <a:ext cx="1004887"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0728" name="Object 5">
            <a:extLst>
              <a:ext uri="{FF2B5EF4-FFF2-40B4-BE49-F238E27FC236}">
                <a16:creationId xmlns:a16="http://schemas.microsoft.com/office/drawing/2014/main" id="{E5D06251-1320-2A41-9F49-AB87A35F18EE}"/>
              </a:ext>
            </a:extLst>
          </p:cNvPr>
          <p:cNvGraphicFramePr>
            <a:graphicFrameLocks noChangeAspect="1"/>
          </p:cNvGraphicFramePr>
          <p:nvPr/>
        </p:nvGraphicFramePr>
        <p:xfrm>
          <a:off x="2819400" y="4800600"/>
          <a:ext cx="2655888" cy="1547813"/>
        </p:xfrm>
        <a:graphic>
          <a:graphicData uri="http://schemas.openxmlformats.org/presentationml/2006/ole">
            <mc:AlternateContent xmlns:mc="http://schemas.openxmlformats.org/markup-compatibility/2006">
              <mc:Choice xmlns:v="urn:schemas-microsoft-com:vml" Requires="v">
                <p:oleObj name="Equation" r:id="rId9" imgW="8407400" imgH="4902200" progId="Equation.3">
                  <p:embed/>
                </p:oleObj>
              </mc:Choice>
              <mc:Fallback>
                <p:oleObj name="Equation" r:id="rId9" imgW="8407400" imgH="4902200" progId="Equation.3">
                  <p:embed/>
                  <p:pic>
                    <p:nvPicPr>
                      <p:cNvPr id="30728" name="Object 5">
                        <a:extLst>
                          <a:ext uri="{FF2B5EF4-FFF2-40B4-BE49-F238E27FC236}">
                            <a16:creationId xmlns:a16="http://schemas.microsoft.com/office/drawing/2014/main" id="{E5D06251-1320-2A41-9F49-AB87A35F18E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19400" y="4800600"/>
                        <a:ext cx="2655888" cy="1547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0729" name="TextBox 9">
            <a:extLst>
              <a:ext uri="{FF2B5EF4-FFF2-40B4-BE49-F238E27FC236}">
                <a16:creationId xmlns:a16="http://schemas.microsoft.com/office/drawing/2014/main" id="{5EA9AD9C-3DD2-0A4A-ADA9-5CE3A65F5664}"/>
              </a:ext>
            </a:extLst>
          </p:cNvPr>
          <p:cNvSpPr txBox="1">
            <a:spLocks noChangeArrowheads="1"/>
          </p:cNvSpPr>
          <p:nvPr/>
        </p:nvSpPr>
        <p:spPr bwMode="auto">
          <a:xfrm rot="5400000">
            <a:off x="5631656" y="5022057"/>
            <a:ext cx="6889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solidFill>
                  <a:schemeClr val="tx1"/>
                </a:solidFill>
              </a:rPr>
              <a:t>Time</a:t>
            </a:r>
          </a:p>
        </p:txBody>
      </p:sp>
      <p:pic>
        <p:nvPicPr>
          <p:cNvPr id="30730" name="Picture 1">
            <a:extLst>
              <a:ext uri="{FF2B5EF4-FFF2-40B4-BE49-F238E27FC236}">
                <a16:creationId xmlns:a16="http://schemas.microsoft.com/office/drawing/2014/main" id="{9316BB57-58DB-0B41-A4C8-7696E9815B42}"/>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859464" y="5739735"/>
            <a:ext cx="3158793" cy="1048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
            <a:extLst>
              <a:ext uri="{FF2B5EF4-FFF2-40B4-BE49-F238E27FC236}">
                <a16:creationId xmlns:a16="http://schemas.microsoft.com/office/drawing/2014/main" id="{6ADDB89E-ECDB-A548-B603-7AE29B318A6C}"/>
              </a:ext>
            </a:extLst>
          </p:cNvPr>
          <p:cNvSpPr txBox="1">
            <a:spLocks/>
          </p:cNvSpPr>
          <p:nvPr/>
        </p:nvSpPr>
        <p:spPr bwMode="auto">
          <a:xfrm>
            <a:off x="436378" y="-252413"/>
            <a:ext cx="7772400" cy="1143000"/>
          </a:xfrm>
          <a:prstGeom prst="rect">
            <a:avLst/>
          </a:prstGeom>
          <a:noFill/>
          <a:ln w="9525">
            <a:noFill/>
            <a:miter lim="800000"/>
            <a:headEnd/>
            <a:tailEnd/>
          </a:ln>
          <a:effectLst/>
        </p:spPr>
        <p:txBody>
          <a:bodyPr anchor="ctr"/>
          <a:lstStyle/>
          <a:p>
            <a:pPr>
              <a:defRPr/>
            </a:pPr>
            <a:r>
              <a:rPr lang="en-US" sz="3200" b="1" kern="0" dirty="0">
                <a:solidFill>
                  <a:schemeClr val="bg1"/>
                </a:solidFill>
                <a:latin typeface="+mj-lt"/>
                <a:ea typeface="+mj-ea"/>
                <a:cs typeface="+mj-cs"/>
              </a:rPr>
              <a:t>Normal Move-Out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1CC4E6-8721-AC41-BBD2-0883F2A97FEF}"/>
              </a:ext>
            </a:extLst>
          </p:cNvPr>
          <p:cNvSpPr txBox="1">
            <a:spLocks/>
          </p:cNvSpPr>
          <p:nvPr/>
        </p:nvSpPr>
        <p:spPr bwMode="auto">
          <a:xfrm>
            <a:off x="292100" y="-228600"/>
            <a:ext cx="10363200" cy="1143000"/>
          </a:xfrm>
          <a:prstGeom prst="rect">
            <a:avLst/>
          </a:prstGeom>
          <a:noFill/>
          <a:ln w="9525">
            <a:noFill/>
            <a:miter lim="800000"/>
            <a:headEnd/>
            <a:tailEnd/>
          </a:ln>
          <a:effectLst/>
        </p:spPr>
        <p:txBody>
          <a:bodyPr anchor="ctr"/>
          <a:lstStyle/>
          <a:p>
            <a:pPr>
              <a:defRPr/>
            </a:pPr>
            <a:r>
              <a:rPr lang="en-US" sz="3200" b="1" kern="0" dirty="0">
                <a:solidFill>
                  <a:schemeClr val="bg1"/>
                </a:solidFill>
                <a:latin typeface="+mj-lt"/>
                <a:ea typeface="+mj-ea"/>
                <a:cs typeface="+mj-cs"/>
              </a:rPr>
              <a:t>Normal Move-Out</a:t>
            </a:r>
          </a:p>
        </p:txBody>
      </p:sp>
      <p:sp>
        <p:nvSpPr>
          <p:cNvPr id="31746" name="Content Placeholder 2">
            <a:extLst>
              <a:ext uri="{FF2B5EF4-FFF2-40B4-BE49-F238E27FC236}">
                <a16:creationId xmlns:a16="http://schemas.microsoft.com/office/drawing/2014/main" id="{EF6C8CBC-6CC5-ED47-8965-8B09F0EA971A}"/>
              </a:ext>
            </a:extLst>
          </p:cNvPr>
          <p:cNvSpPr txBox="1">
            <a:spLocks/>
          </p:cNvSpPr>
          <p:nvPr/>
        </p:nvSpPr>
        <p:spPr bwMode="auto">
          <a:xfrm>
            <a:off x="711200" y="990600"/>
            <a:ext cx="105664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a:spcAft>
                <a:spcPts val="1200"/>
              </a:spcAft>
            </a:pPr>
            <a:r>
              <a:rPr lang="en-US" altLang="en-US" sz="2400" dirty="0">
                <a:solidFill>
                  <a:schemeClr val="tx1"/>
                </a:solidFill>
                <a:latin typeface="+mn-lt"/>
              </a:rPr>
              <a:t>This is the equation of a hyperbola, whose shape is controlled by </a:t>
            </a:r>
            <a:r>
              <a:rPr lang="en-US" altLang="en-US" sz="2400" i="1" dirty="0">
                <a:solidFill>
                  <a:schemeClr val="tx1"/>
                </a:solidFill>
                <a:latin typeface="+mn-lt"/>
              </a:rPr>
              <a:t>V</a:t>
            </a:r>
            <a:r>
              <a:rPr lang="en-US" altLang="en-US" sz="2400" dirty="0">
                <a:solidFill>
                  <a:schemeClr val="tx1"/>
                </a:solidFill>
                <a:latin typeface="+mn-lt"/>
              </a:rPr>
              <a:t>.</a:t>
            </a:r>
          </a:p>
          <a:p>
            <a:pPr>
              <a:spcAft>
                <a:spcPts val="4800"/>
              </a:spcAft>
            </a:pPr>
            <a:r>
              <a:rPr lang="en-US" altLang="en-US" sz="2400" dirty="0">
                <a:solidFill>
                  <a:schemeClr val="tx1"/>
                </a:solidFill>
                <a:latin typeface="+mn-lt"/>
              </a:rPr>
              <a:t>For the NMO, we want to apply a static time shift that approximates:</a:t>
            </a:r>
          </a:p>
        </p:txBody>
      </p:sp>
      <p:graphicFrame>
        <p:nvGraphicFramePr>
          <p:cNvPr id="31747" name="Object 2">
            <a:extLst>
              <a:ext uri="{FF2B5EF4-FFF2-40B4-BE49-F238E27FC236}">
                <a16:creationId xmlns:a16="http://schemas.microsoft.com/office/drawing/2014/main" id="{21154DE2-1443-954D-861B-76D614D8225E}"/>
              </a:ext>
            </a:extLst>
          </p:cNvPr>
          <p:cNvGraphicFramePr>
            <a:graphicFrameLocks noChangeAspect="1"/>
          </p:cNvGraphicFramePr>
          <p:nvPr/>
        </p:nvGraphicFramePr>
        <p:xfrm>
          <a:off x="4889500" y="2895600"/>
          <a:ext cx="2266950" cy="384175"/>
        </p:xfrm>
        <a:graphic>
          <a:graphicData uri="http://schemas.openxmlformats.org/presentationml/2006/ole">
            <mc:AlternateContent xmlns:mc="http://schemas.openxmlformats.org/markup-compatibility/2006">
              <mc:Choice xmlns:v="urn:schemas-microsoft-com:vml" Requires="v">
                <p:oleObj name="Equation" r:id="rId2" imgW="4533900" imgH="1028700" progId="Equation.3">
                  <p:embed/>
                </p:oleObj>
              </mc:Choice>
              <mc:Fallback>
                <p:oleObj name="Equation" r:id="rId2" imgW="4533900" imgH="1028700" progId="Equation.3">
                  <p:embed/>
                  <p:pic>
                    <p:nvPicPr>
                      <p:cNvPr id="31747" name="Object 2">
                        <a:extLst>
                          <a:ext uri="{FF2B5EF4-FFF2-40B4-BE49-F238E27FC236}">
                            <a16:creationId xmlns:a16="http://schemas.microsoft.com/office/drawing/2014/main" id="{21154DE2-1443-954D-861B-76D614D82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9500" y="2895600"/>
                        <a:ext cx="2266950" cy="384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pic>
        <p:nvPicPr>
          <p:cNvPr id="31748" name="Picture 9" descr="NMO.bmp">
            <a:extLst>
              <a:ext uri="{FF2B5EF4-FFF2-40B4-BE49-F238E27FC236}">
                <a16:creationId xmlns:a16="http://schemas.microsoft.com/office/drawing/2014/main" id="{3E44C70A-B709-1B4A-8CA1-6B64A8FD2E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2463" y="3624263"/>
            <a:ext cx="10398125" cy="263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BAAE72-BC13-2149-A3FC-DCC2CCFC6258}"/>
              </a:ext>
            </a:extLst>
          </p:cNvPr>
          <p:cNvSpPr txBox="1">
            <a:spLocks/>
          </p:cNvSpPr>
          <p:nvPr/>
        </p:nvSpPr>
        <p:spPr bwMode="auto">
          <a:xfrm>
            <a:off x="292100" y="-228600"/>
            <a:ext cx="10363200" cy="1143000"/>
          </a:xfrm>
          <a:prstGeom prst="rect">
            <a:avLst/>
          </a:prstGeom>
          <a:noFill/>
          <a:ln w="9525">
            <a:noFill/>
            <a:miter lim="800000"/>
            <a:headEnd/>
            <a:tailEnd/>
          </a:ln>
          <a:effectLst/>
        </p:spPr>
        <p:txBody>
          <a:bodyPr anchor="ctr"/>
          <a:lstStyle/>
          <a:p>
            <a:pPr>
              <a:defRPr/>
            </a:pPr>
            <a:r>
              <a:rPr lang="en-US" sz="3200" b="1" kern="0" dirty="0">
                <a:solidFill>
                  <a:schemeClr val="bg1"/>
                </a:solidFill>
                <a:latin typeface="Cambria" pitchFamily="18" charset="0"/>
                <a:ea typeface="+mj-ea"/>
                <a:cs typeface="+mj-cs"/>
              </a:rPr>
              <a:t>Normal Move-Out</a:t>
            </a:r>
          </a:p>
        </p:txBody>
      </p:sp>
      <p:sp>
        <p:nvSpPr>
          <p:cNvPr id="32770" name="Content Placeholder 2">
            <a:extLst>
              <a:ext uri="{FF2B5EF4-FFF2-40B4-BE49-F238E27FC236}">
                <a16:creationId xmlns:a16="http://schemas.microsoft.com/office/drawing/2014/main" id="{E380BB2E-168A-BB4D-928D-9B276F45E020}"/>
              </a:ext>
            </a:extLst>
          </p:cNvPr>
          <p:cNvSpPr txBox="1">
            <a:spLocks/>
          </p:cNvSpPr>
          <p:nvPr/>
        </p:nvSpPr>
        <p:spPr bwMode="auto">
          <a:xfrm>
            <a:off x="711200" y="946150"/>
            <a:ext cx="105664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a:spcAft>
                <a:spcPts val="4800"/>
              </a:spcAft>
            </a:pPr>
            <a:r>
              <a:rPr lang="en-US" altLang="en-US" sz="2400">
                <a:solidFill>
                  <a:schemeClr val="tx1"/>
                </a:solidFill>
                <a:latin typeface="Times" pitchFamily="2" charset="0"/>
              </a:rPr>
              <a:t>Substituting </a:t>
            </a:r>
            <a:r>
              <a:rPr lang="en-US" altLang="en-US" sz="2400" i="1">
                <a:solidFill>
                  <a:schemeClr val="tx1"/>
                </a:solidFill>
                <a:latin typeface="Times" pitchFamily="2" charset="0"/>
              </a:rPr>
              <a:t>T</a:t>
            </a:r>
            <a:r>
              <a:rPr lang="en-US" altLang="en-US" sz="2400" i="1" baseline="-25000">
                <a:solidFill>
                  <a:schemeClr val="tx1"/>
                </a:solidFill>
                <a:latin typeface="Times" pitchFamily="2" charset="0"/>
              </a:rPr>
              <a:t>X</a:t>
            </a:r>
            <a:r>
              <a:rPr lang="en-US" altLang="en-US" sz="2400">
                <a:solidFill>
                  <a:schemeClr val="tx1"/>
                </a:solidFill>
                <a:latin typeface="Times" pitchFamily="2" charset="0"/>
              </a:rPr>
              <a:t> from before gives:</a:t>
            </a:r>
          </a:p>
        </p:txBody>
      </p:sp>
      <p:graphicFrame>
        <p:nvGraphicFramePr>
          <p:cNvPr id="32771" name="Object 2">
            <a:extLst>
              <a:ext uri="{FF2B5EF4-FFF2-40B4-BE49-F238E27FC236}">
                <a16:creationId xmlns:a16="http://schemas.microsoft.com/office/drawing/2014/main" id="{54371E9C-17CE-1641-8C0F-E3F71A735A4E}"/>
              </a:ext>
            </a:extLst>
          </p:cNvPr>
          <p:cNvGraphicFramePr>
            <a:graphicFrameLocks noChangeAspect="1"/>
          </p:cNvGraphicFramePr>
          <p:nvPr/>
        </p:nvGraphicFramePr>
        <p:xfrm>
          <a:off x="6191250" y="1865313"/>
          <a:ext cx="2266950" cy="384175"/>
        </p:xfrm>
        <a:graphic>
          <a:graphicData uri="http://schemas.openxmlformats.org/presentationml/2006/ole">
            <mc:AlternateContent xmlns:mc="http://schemas.openxmlformats.org/markup-compatibility/2006">
              <mc:Choice xmlns:v="urn:schemas-microsoft-com:vml" Requires="v">
                <p:oleObj name="Equation" r:id="rId3" imgW="4533900" imgH="1028700" progId="Equation.3">
                  <p:embed/>
                </p:oleObj>
              </mc:Choice>
              <mc:Fallback>
                <p:oleObj name="Equation" r:id="rId3" imgW="4533900" imgH="1028700" progId="Equation.3">
                  <p:embed/>
                  <p:pic>
                    <p:nvPicPr>
                      <p:cNvPr id="32771" name="Object 2">
                        <a:extLst>
                          <a:ext uri="{FF2B5EF4-FFF2-40B4-BE49-F238E27FC236}">
                            <a16:creationId xmlns:a16="http://schemas.microsoft.com/office/drawing/2014/main" id="{54371E9C-17CE-1641-8C0F-E3F71A735A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1250" y="1865313"/>
                        <a:ext cx="2266950" cy="384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2772" name="Rectangle 6">
            <a:extLst>
              <a:ext uri="{FF2B5EF4-FFF2-40B4-BE49-F238E27FC236}">
                <a16:creationId xmlns:a16="http://schemas.microsoft.com/office/drawing/2014/main" id="{9DAC7028-BA8D-7D42-9B63-03075D9E903C}"/>
              </a:ext>
            </a:extLst>
          </p:cNvPr>
          <p:cNvSpPr>
            <a:spLocks noChangeArrowheads="1"/>
          </p:cNvSpPr>
          <p:nvPr/>
        </p:nvSpPr>
        <p:spPr bwMode="auto">
          <a:xfrm>
            <a:off x="0" y="-184150"/>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solidFill>
                <a:schemeClr val="tx1"/>
              </a:solidFill>
            </a:endParaRPr>
          </a:p>
        </p:txBody>
      </p:sp>
      <p:sp>
        <p:nvSpPr>
          <p:cNvPr id="32773" name="Rectangle 8">
            <a:extLst>
              <a:ext uri="{FF2B5EF4-FFF2-40B4-BE49-F238E27FC236}">
                <a16:creationId xmlns:a16="http://schemas.microsoft.com/office/drawing/2014/main" id="{18826C83-6589-BC4C-88F9-F98701EE9F79}"/>
              </a:ext>
            </a:extLst>
          </p:cNvPr>
          <p:cNvSpPr>
            <a:spLocks noChangeArrowheads="1"/>
          </p:cNvSpPr>
          <p:nvPr/>
        </p:nvSpPr>
        <p:spPr bwMode="auto">
          <a:xfrm>
            <a:off x="0" y="-184150"/>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solidFill>
                <a:schemeClr val="tx1"/>
              </a:solidFill>
            </a:endParaRPr>
          </a:p>
        </p:txBody>
      </p:sp>
      <p:pic>
        <p:nvPicPr>
          <p:cNvPr id="32774" name="Picture 7">
            <a:extLst>
              <a:ext uri="{FF2B5EF4-FFF2-40B4-BE49-F238E27FC236}">
                <a16:creationId xmlns:a16="http://schemas.microsoft.com/office/drawing/2014/main" id="{ADBDAF1F-25DA-C641-9A84-485F2AEE08B1}"/>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32013" y="1660525"/>
            <a:ext cx="21844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5" name="Rectangle 10">
            <a:extLst>
              <a:ext uri="{FF2B5EF4-FFF2-40B4-BE49-F238E27FC236}">
                <a16:creationId xmlns:a16="http://schemas.microsoft.com/office/drawing/2014/main" id="{018E2993-12AC-8A44-8242-C10C7100E97C}"/>
              </a:ext>
            </a:extLst>
          </p:cNvPr>
          <p:cNvSpPr>
            <a:spLocks noChangeArrowheads="1"/>
          </p:cNvSpPr>
          <p:nvPr/>
        </p:nvSpPr>
        <p:spPr bwMode="auto">
          <a:xfrm>
            <a:off x="0" y="44450"/>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solidFill>
                <a:schemeClr val="tx1"/>
              </a:solidFill>
            </a:endParaRPr>
          </a:p>
        </p:txBody>
      </p:sp>
      <p:pic>
        <p:nvPicPr>
          <p:cNvPr id="60425" name="Picture 9">
            <a:extLst>
              <a:ext uri="{FF2B5EF4-FFF2-40B4-BE49-F238E27FC236}">
                <a16:creationId xmlns:a16="http://schemas.microsoft.com/office/drawing/2014/main" id="{00077A6D-D33F-814F-A1C5-DB67DCFC63B6}"/>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54488" y="2579688"/>
            <a:ext cx="309880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7" name="Rectangle 11">
            <a:extLst>
              <a:ext uri="{FF2B5EF4-FFF2-40B4-BE49-F238E27FC236}">
                <a16:creationId xmlns:a16="http://schemas.microsoft.com/office/drawing/2014/main" id="{FB524AA7-6E44-D845-8C1B-8D76BAA2435B}"/>
              </a:ext>
            </a:extLst>
          </p:cNvPr>
          <p:cNvSpPr>
            <a:spLocks noChangeArrowheads="1"/>
          </p:cNvSpPr>
          <p:nvPr/>
        </p:nvSpPr>
        <p:spPr bwMode="auto">
          <a:xfrm>
            <a:off x="0" y="1082675"/>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endParaRPr lang="en-US" altLang="en-US" sz="1800">
              <a:solidFill>
                <a:schemeClr val="tx1"/>
              </a:solidFill>
            </a:endParaRPr>
          </a:p>
        </p:txBody>
      </p:sp>
      <p:sp>
        <p:nvSpPr>
          <p:cNvPr id="32778" name="Rectangle 13">
            <a:extLst>
              <a:ext uri="{FF2B5EF4-FFF2-40B4-BE49-F238E27FC236}">
                <a16:creationId xmlns:a16="http://schemas.microsoft.com/office/drawing/2014/main" id="{5DB13AF6-5485-5E4B-8AA6-0EB75221A958}"/>
              </a:ext>
            </a:extLst>
          </p:cNvPr>
          <p:cNvSpPr>
            <a:spLocks noChangeArrowheads="1"/>
          </p:cNvSpPr>
          <p:nvPr/>
        </p:nvSpPr>
        <p:spPr bwMode="auto">
          <a:xfrm>
            <a:off x="0" y="44450"/>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solidFill>
                <a:schemeClr val="tx1"/>
              </a:solidFill>
            </a:endParaRPr>
          </a:p>
        </p:txBody>
      </p:sp>
      <p:pic>
        <p:nvPicPr>
          <p:cNvPr id="60428" name="Picture 12">
            <a:extLst>
              <a:ext uri="{FF2B5EF4-FFF2-40B4-BE49-F238E27FC236}">
                <a16:creationId xmlns:a16="http://schemas.microsoft.com/office/drawing/2014/main" id="{3588A5C8-C512-DA45-A077-3D5D63166873}"/>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05250" y="3573463"/>
            <a:ext cx="359410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0" name="Rectangle 14">
            <a:extLst>
              <a:ext uri="{FF2B5EF4-FFF2-40B4-BE49-F238E27FC236}">
                <a16:creationId xmlns:a16="http://schemas.microsoft.com/office/drawing/2014/main" id="{EFC91C63-EB79-184A-94E7-F26E57E81617}"/>
              </a:ext>
            </a:extLst>
          </p:cNvPr>
          <p:cNvSpPr>
            <a:spLocks noChangeArrowheads="1"/>
          </p:cNvSpPr>
          <p:nvPr/>
        </p:nvSpPr>
        <p:spPr bwMode="auto">
          <a:xfrm>
            <a:off x="0" y="1082675"/>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endParaRPr lang="en-US" altLang="en-US" sz="1800">
              <a:solidFill>
                <a:schemeClr val="tx1"/>
              </a:solidFill>
            </a:endParaRPr>
          </a:p>
        </p:txBody>
      </p:sp>
      <p:sp>
        <p:nvSpPr>
          <p:cNvPr id="32781" name="Rectangle 16">
            <a:extLst>
              <a:ext uri="{FF2B5EF4-FFF2-40B4-BE49-F238E27FC236}">
                <a16:creationId xmlns:a16="http://schemas.microsoft.com/office/drawing/2014/main" id="{F67A5D30-1DA6-6643-A44D-9BB39C760198}"/>
              </a:ext>
            </a:extLst>
          </p:cNvPr>
          <p:cNvSpPr>
            <a:spLocks noChangeArrowheads="1"/>
          </p:cNvSpPr>
          <p:nvPr/>
        </p:nvSpPr>
        <p:spPr bwMode="auto">
          <a:xfrm>
            <a:off x="0" y="44450"/>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solidFill>
                <a:schemeClr val="tx1"/>
              </a:solidFill>
            </a:endParaRPr>
          </a:p>
        </p:txBody>
      </p:sp>
      <p:pic>
        <p:nvPicPr>
          <p:cNvPr id="60431" name="Picture 15">
            <a:extLst>
              <a:ext uri="{FF2B5EF4-FFF2-40B4-BE49-F238E27FC236}">
                <a16:creationId xmlns:a16="http://schemas.microsoft.com/office/drawing/2014/main" id="{CD0DC091-780A-224D-AF6D-76F84CD0B236}"/>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82938" y="4665663"/>
            <a:ext cx="5448300"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3" name="Rectangle 17">
            <a:extLst>
              <a:ext uri="{FF2B5EF4-FFF2-40B4-BE49-F238E27FC236}">
                <a16:creationId xmlns:a16="http://schemas.microsoft.com/office/drawing/2014/main" id="{1A74A165-3F7D-8D49-BDFF-BD2BEFC69603}"/>
              </a:ext>
            </a:extLst>
          </p:cNvPr>
          <p:cNvSpPr>
            <a:spLocks noChangeArrowheads="1"/>
          </p:cNvSpPr>
          <p:nvPr/>
        </p:nvSpPr>
        <p:spPr bwMode="auto">
          <a:xfrm>
            <a:off x="0" y="930275"/>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endParaRPr lang="en-US" altLang="en-US" sz="1800">
              <a:solidFill>
                <a:schemeClr val="tx1"/>
              </a:solidFill>
            </a:endParaRPr>
          </a:p>
        </p:txBody>
      </p:sp>
      <p:sp>
        <p:nvSpPr>
          <p:cNvPr id="22" name="TextBox 21">
            <a:extLst>
              <a:ext uri="{FF2B5EF4-FFF2-40B4-BE49-F238E27FC236}">
                <a16:creationId xmlns:a16="http://schemas.microsoft.com/office/drawing/2014/main" id="{482D1D71-FF31-0C4D-958B-8FA6995F9B7B}"/>
              </a:ext>
            </a:extLst>
          </p:cNvPr>
          <p:cNvSpPr txBox="1">
            <a:spLocks noChangeArrowheads="1"/>
          </p:cNvSpPr>
          <p:nvPr/>
        </p:nvSpPr>
        <p:spPr bwMode="auto">
          <a:xfrm>
            <a:off x="461963" y="5681663"/>
            <a:ext cx="22494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sz="1800">
                <a:solidFill>
                  <a:schemeClr val="tx1"/>
                </a:solidFill>
              </a:rPr>
              <a:t>Binomial expansion: </a:t>
            </a:r>
          </a:p>
        </p:txBody>
      </p:sp>
      <p:sp>
        <p:nvSpPr>
          <p:cNvPr id="32785" name="Rectangle 19">
            <a:extLst>
              <a:ext uri="{FF2B5EF4-FFF2-40B4-BE49-F238E27FC236}">
                <a16:creationId xmlns:a16="http://schemas.microsoft.com/office/drawing/2014/main" id="{68845681-C968-254D-9614-D37712E818AD}"/>
              </a:ext>
            </a:extLst>
          </p:cNvPr>
          <p:cNvSpPr>
            <a:spLocks noChangeArrowheads="1"/>
          </p:cNvSpPr>
          <p:nvPr/>
        </p:nvSpPr>
        <p:spPr bwMode="auto">
          <a:xfrm>
            <a:off x="0" y="-184150"/>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solidFill>
                <a:schemeClr val="tx1"/>
              </a:solidFill>
            </a:endParaRPr>
          </a:p>
        </p:txBody>
      </p:sp>
      <p:sp>
        <p:nvSpPr>
          <p:cNvPr id="25" name="TextBox 24">
            <a:extLst>
              <a:ext uri="{FF2B5EF4-FFF2-40B4-BE49-F238E27FC236}">
                <a16:creationId xmlns:a16="http://schemas.microsoft.com/office/drawing/2014/main" id="{C418FB5F-6DCC-6646-9E3B-792FD6BA6710}"/>
              </a:ext>
            </a:extLst>
          </p:cNvPr>
          <p:cNvSpPr txBox="1">
            <a:spLocks noChangeArrowheads="1"/>
          </p:cNvSpPr>
          <p:nvPr/>
        </p:nvSpPr>
        <p:spPr bwMode="auto">
          <a:xfrm>
            <a:off x="8653463" y="5797550"/>
            <a:ext cx="2130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sz="1800">
                <a:solidFill>
                  <a:schemeClr val="tx1"/>
                </a:solidFill>
              </a:rPr>
              <a:t>Because X/Vt</a:t>
            </a:r>
            <a:r>
              <a:rPr lang="en-GB" altLang="en-US" sz="1200">
                <a:solidFill>
                  <a:schemeClr val="tx1"/>
                </a:solidFill>
              </a:rPr>
              <a:t>o</a:t>
            </a:r>
            <a:r>
              <a:rPr lang="en-GB" altLang="en-US" sz="1800">
                <a:solidFill>
                  <a:schemeClr val="tx1"/>
                </a:solidFill>
              </a:rPr>
              <a:t> &lt;&lt;1</a:t>
            </a:r>
          </a:p>
        </p:txBody>
      </p:sp>
      <p:sp>
        <p:nvSpPr>
          <p:cNvPr id="32787" name="Rectangle 21">
            <a:extLst>
              <a:ext uri="{FF2B5EF4-FFF2-40B4-BE49-F238E27FC236}">
                <a16:creationId xmlns:a16="http://schemas.microsoft.com/office/drawing/2014/main" id="{7E8B7C2F-66E8-9743-BAF7-6D2F4AC6FEEC}"/>
              </a:ext>
            </a:extLst>
          </p:cNvPr>
          <p:cNvSpPr>
            <a:spLocks noChangeArrowheads="1"/>
          </p:cNvSpPr>
          <p:nvPr/>
        </p:nvSpPr>
        <p:spPr bwMode="auto">
          <a:xfrm>
            <a:off x="0" y="44450"/>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solidFill>
                <a:schemeClr val="tx1"/>
              </a:solidFill>
            </a:endParaRPr>
          </a:p>
        </p:txBody>
      </p:sp>
      <p:sp>
        <p:nvSpPr>
          <p:cNvPr id="32788" name="Rectangle 22">
            <a:extLst>
              <a:ext uri="{FF2B5EF4-FFF2-40B4-BE49-F238E27FC236}">
                <a16:creationId xmlns:a16="http://schemas.microsoft.com/office/drawing/2014/main" id="{331F6D39-DB85-454E-B4EF-5350AC73834A}"/>
              </a:ext>
            </a:extLst>
          </p:cNvPr>
          <p:cNvSpPr>
            <a:spLocks noChangeArrowheads="1"/>
          </p:cNvSpPr>
          <p:nvPr/>
        </p:nvSpPr>
        <p:spPr bwMode="auto">
          <a:xfrm>
            <a:off x="0" y="930275"/>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endParaRPr lang="en-US" altLang="en-US" sz="1800">
              <a:solidFill>
                <a:schemeClr val="tx1"/>
              </a:solidFill>
            </a:endParaRPr>
          </a:p>
        </p:txBody>
      </p:sp>
      <p:sp>
        <p:nvSpPr>
          <p:cNvPr id="32789" name="Rectangle 24">
            <a:extLst>
              <a:ext uri="{FF2B5EF4-FFF2-40B4-BE49-F238E27FC236}">
                <a16:creationId xmlns:a16="http://schemas.microsoft.com/office/drawing/2014/main" id="{A6E18F73-8E98-ED4B-879C-627FE52F672D}"/>
              </a:ext>
            </a:extLst>
          </p:cNvPr>
          <p:cNvSpPr>
            <a:spLocks noChangeArrowheads="1"/>
          </p:cNvSpPr>
          <p:nvPr/>
        </p:nvSpPr>
        <p:spPr bwMode="auto">
          <a:xfrm>
            <a:off x="0" y="-184150"/>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solidFill>
                <a:schemeClr val="tx1"/>
              </a:solidFill>
            </a:endParaRPr>
          </a:p>
        </p:txBody>
      </p:sp>
      <p:pic>
        <p:nvPicPr>
          <p:cNvPr id="60439" name="Picture 23">
            <a:extLst>
              <a:ext uri="{FF2B5EF4-FFF2-40B4-BE49-F238E27FC236}">
                <a16:creationId xmlns:a16="http://schemas.microsoft.com/office/drawing/2014/main" id="{DE46B534-4F6F-4240-A24B-72A2A8D9E426}"/>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78438" y="5824538"/>
            <a:ext cx="17018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Rectangle 31">
            <a:extLst>
              <a:ext uri="{FF2B5EF4-FFF2-40B4-BE49-F238E27FC236}">
                <a16:creationId xmlns:a16="http://schemas.microsoft.com/office/drawing/2014/main" id="{69C58353-19D0-5D46-A2E0-0286B41DA161}"/>
              </a:ext>
            </a:extLst>
          </p:cNvPr>
          <p:cNvSpPr/>
          <p:nvPr/>
        </p:nvSpPr>
        <p:spPr>
          <a:xfrm>
            <a:off x="6319838" y="5788025"/>
            <a:ext cx="355600" cy="3016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33" name="Rectangle 32">
            <a:extLst>
              <a:ext uri="{FF2B5EF4-FFF2-40B4-BE49-F238E27FC236}">
                <a16:creationId xmlns:a16="http://schemas.microsoft.com/office/drawing/2014/main" id="{204446E1-D47E-AD46-BED8-6047D09E0DEB}"/>
              </a:ext>
            </a:extLst>
          </p:cNvPr>
          <p:cNvSpPr/>
          <p:nvPr/>
        </p:nvSpPr>
        <p:spPr>
          <a:xfrm>
            <a:off x="6275388" y="6135688"/>
            <a:ext cx="355600" cy="3016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2" name="Rectangle 1">
            <a:extLst>
              <a:ext uri="{FF2B5EF4-FFF2-40B4-BE49-F238E27FC236}">
                <a16:creationId xmlns:a16="http://schemas.microsoft.com/office/drawing/2014/main" id="{7DC866FE-EDD3-0C46-A794-C5F5C598E243}"/>
              </a:ext>
            </a:extLst>
          </p:cNvPr>
          <p:cNvSpPr>
            <a:spLocks noChangeArrowheads="1"/>
          </p:cNvSpPr>
          <p:nvPr/>
        </p:nvSpPr>
        <p:spPr bwMode="auto">
          <a:xfrm>
            <a:off x="5068888" y="5556250"/>
            <a:ext cx="2493962" cy="1190625"/>
          </a:xfrm>
          <a:prstGeom prst="rect">
            <a:avLst/>
          </a:prstGeom>
          <a:noFill/>
          <a:ln w="9525">
            <a:solidFill>
              <a:srgbClr val="FF0000"/>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ln>
                <a:solidFill>
                  <a:schemeClr val="tx1"/>
                </a:solidFill>
              </a:ln>
              <a:noFill/>
              <a:latin typeface="+mn-lt"/>
              <a:ea typeface="+mn-ea"/>
            </a:endParaRPr>
          </a:p>
        </p:txBody>
      </p:sp>
      <p:pic>
        <p:nvPicPr>
          <p:cNvPr id="32794" name="Picture 2">
            <a:extLst>
              <a:ext uri="{FF2B5EF4-FFF2-40B4-BE49-F238E27FC236}">
                <a16:creationId xmlns:a16="http://schemas.microsoft.com/office/drawing/2014/main" id="{1AF1B84C-0D80-FB44-B265-A18F94CD0644}"/>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2075" y="6221413"/>
            <a:ext cx="43957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042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042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04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043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5" grpId="0"/>
      <p:bldP spid="32" grpId="0" animBg="1"/>
      <p:bldP spid="3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3" descr="nmo_1480">
            <a:extLst>
              <a:ext uri="{FF2B5EF4-FFF2-40B4-BE49-F238E27FC236}">
                <a16:creationId xmlns:a16="http://schemas.microsoft.com/office/drawing/2014/main" id="{44D254CE-F65E-8243-AC14-31E4D0D8F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213" y="1557338"/>
            <a:ext cx="2352675"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6866" name="Picture 4" descr="nmo_1560">
            <a:extLst>
              <a:ext uri="{FF2B5EF4-FFF2-40B4-BE49-F238E27FC236}">
                <a16:creationId xmlns:a16="http://schemas.microsoft.com/office/drawing/2014/main" id="{48701568-7F76-D041-986E-2F2855CA5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000" y="1579563"/>
            <a:ext cx="2543175" cy="444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6867" name="Picture 5" descr="nmo_2000">
            <a:extLst>
              <a:ext uri="{FF2B5EF4-FFF2-40B4-BE49-F238E27FC236}">
                <a16:creationId xmlns:a16="http://schemas.microsoft.com/office/drawing/2014/main" id="{E30AB1AF-4312-A44C-8ECF-ACF9A99939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5375" y="1595438"/>
            <a:ext cx="2501900" cy="437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 name="Title 1">
            <a:extLst>
              <a:ext uri="{FF2B5EF4-FFF2-40B4-BE49-F238E27FC236}">
                <a16:creationId xmlns:a16="http://schemas.microsoft.com/office/drawing/2014/main" id="{8CBA1E1F-73A4-6E47-B517-95B351FEC8C6}"/>
              </a:ext>
            </a:extLst>
          </p:cNvPr>
          <p:cNvSpPr txBox="1">
            <a:spLocks/>
          </p:cNvSpPr>
          <p:nvPr/>
        </p:nvSpPr>
        <p:spPr bwMode="auto">
          <a:xfrm>
            <a:off x="331788" y="-219075"/>
            <a:ext cx="7772400" cy="1143000"/>
          </a:xfrm>
          <a:prstGeom prst="rect">
            <a:avLst/>
          </a:prstGeom>
          <a:noFill/>
          <a:ln w="9525">
            <a:noFill/>
            <a:miter lim="800000"/>
            <a:headEnd/>
            <a:tailEnd/>
          </a:ln>
          <a:effectLst/>
        </p:spPr>
        <p:txBody>
          <a:bodyPr anchor="ctr"/>
          <a:lstStyle/>
          <a:p>
            <a:pPr>
              <a:defRPr/>
            </a:pPr>
            <a:r>
              <a:rPr lang="en-US" sz="3200" b="1" kern="0" dirty="0">
                <a:solidFill>
                  <a:schemeClr val="bg1"/>
                </a:solidFill>
                <a:latin typeface="+mj-lt"/>
                <a:ea typeface="+mj-ea"/>
                <a:cs typeface="+mj-cs"/>
              </a:rPr>
              <a:t>Velocity dependence</a:t>
            </a:r>
          </a:p>
        </p:txBody>
      </p:sp>
      <p:sp>
        <p:nvSpPr>
          <p:cNvPr id="6" name="Rectangle 5">
            <a:extLst>
              <a:ext uri="{FF2B5EF4-FFF2-40B4-BE49-F238E27FC236}">
                <a16:creationId xmlns:a16="http://schemas.microsoft.com/office/drawing/2014/main" id="{F0602898-B6FC-B04F-9611-291D1714839E}"/>
              </a:ext>
            </a:extLst>
          </p:cNvPr>
          <p:cNvSpPr/>
          <p:nvPr/>
        </p:nvSpPr>
        <p:spPr>
          <a:xfrm>
            <a:off x="4876800" y="1741488"/>
            <a:ext cx="2655888" cy="46164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7" name="Rectangle 6">
            <a:extLst>
              <a:ext uri="{FF2B5EF4-FFF2-40B4-BE49-F238E27FC236}">
                <a16:creationId xmlns:a16="http://schemas.microsoft.com/office/drawing/2014/main" id="{4A886B32-F87A-7248-8B3B-2FDC7E9BEDCE}"/>
              </a:ext>
            </a:extLst>
          </p:cNvPr>
          <p:cNvSpPr/>
          <p:nvPr/>
        </p:nvSpPr>
        <p:spPr>
          <a:xfrm>
            <a:off x="7583488" y="1719263"/>
            <a:ext cx="2655887" cy="46164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pic>
        <p:nvPicPr>
          <p:cNvPr id="36871" name="Picture 23">
            <a:extLst>
              <a:ext uri="{FF2B5EF4-FFF2-40B4-BE49-F238E27FC236}">
                <a16:creationId xmlns:a16="http://schemas.microsoft.com/office/drawing/2014/main" id="{81C92610-8C51-FA42-BA39-F9D6EE897A07}"/>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0700" y="935038"/>
            <a:ext cx="127635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a:extLst>
              <a:ext uri="{FF2B5EF4-FFF2-40B4-BE49-F238E27FC236}">
                <a16:creationId xmlns:a16="http://schemas.microsoft.com/office/drawing/2014/main" id="{B145160A-6434-AA43-ADDB-6E366847D1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1100" y="971550"/>
            <a:ext cx="5559425" cy="211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Arrow Connector 10">
            <a:extLst>
              <a:ext uri="{FF2B5EF4-FFF2-40B4-BE49-F238E27FC236}">
                <a16:creationId xmlns:a16="http://schemas.microsoft.com/office/drawing/2014/main" id="{39BC582A-783E-1342-8805-2C2081AA57C1}"/>
              </a:ext>
            </a:extLst>
          </p:cNvPr>
          <p:cNvCxnSpPr/>
          <p:nvPr/>
        </p:nvCxnSpPr>
        <p:spPr>
          <a:xfrm>
            <a:off x="8680450" y="1254125"/>
            <a:ext cx="12700" cy="6223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1D0CA92-4A14-5C4B-8D0E-E95A7E1DA5AF}"/>
              </a:ext>
            </a:extLst>
          </p:cNvPr>
          <p:cNvCxnSpPr/>
          <p:nvPr/>
        </p:nvCxnSpPr>
        <p:spPr>
          <a:xfrm flipV="1">
            <a:off x="8778875" y="1254125"/>
            <a:ext cx="0" cy="6223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86302E0-1E3B-1648-AB94-E1CB109FCFBB}"/>
              </a:ext>
            </a:extLst>
          </p:cNvPr>
          <p:cNvCxnSpPr/>
          <p:nvPr/>
        </p:nvCxnSpPr>
        <p:spPr>
          <a:xfrm>
            <a:off x="8882063" y="1254125"/>
            <a:ext cx="0" cy="6223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CFB1A5B-203A-2B42-82B8-E4582F0152B0}"/>
              </a:ext>
            </a:extLst>
          </p:cNvPr>
          <p:cNvCxnSpPr/>
          <p:nvPr/>
        </p:nvCxnSpPr>
        <p:spPr>
          <a:xfrm flipV="1">
            <a:off x="8966200" y="1254125"/>
            <a:ext cx="0" cy="6223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TextBox 18">
            <a:extLst>
              <a:ext uri="{FF2B5EF4-FFF2-40B4-BE49-F238E27FC236}">
                <a16:creationId xmlns:a16="http://schemas.microsoft.com/office/drawing/2014/main" id="{23F9359F-F68A-E042-A81C-4626631F4D38}"/>
              </a:ext>
            </a:extLst>
          </p:cNvPr>
          <p:cNvSpPr txBox="1">
            <a:spLocks noChangeArrowheads="1"/>
          </p:cNvSpPr>
          <p:nvPr/>
        </p:nvSpPr>
        <p:spPr bwMode="auto">
          <a:xfrm>
            <a:off x="6669088" y="885825"/>
            <a:ext cx="4413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sz="1800">
                <a:solidFill>
                  <a:schemeClr val="tx1"/>
                </a:solidFill>
              </a:rPr>
              <a:t>air</a:t>
            </a:r>
          </a:p>
        </p:txBody>
      </p:sp>
      <p:sp>
        <p:nvSpPr>
          <p:cNvPr id="2" name="TextBox 1">
            <a:extLst>
              <a:ext uri="{FF2B5EF4-FFF2-40B4-BE49-F238E27FC236}">
                <a16:creationId xmlns:a16="http://schemas.microsoft.com/office/drawing/2014/main" id="{7536F1B2-B64B-2F4D-B4B0-B85B3C15002F}"/>
              </a:ext>
            </a:extLst>
          </p:cNvPr>
          <p:cNvSpPr txBox="1"/>
          <p:nvPr/>
        </p:nvSpPr>
        <p:spPr>
          <a:xfrm>
            <a:off x="7083628" y="2769156"/>
            <a:ext cx="3954929" cy="646331"/>
          </a:xfrm>
          <a:prstGeom prst="rect">
            <a:avLst/>
          </a:prstGeom>
          <a:noFill/>
        </p:spPr>
        <p:txBody>
          <a:bodyPr wrap="none" rtlCol="0">
            <a:spAutoFit/>
          </a:bodyPr>
          <a:lstStyle/>
          <a:p>
            <a:r>
              <a:rPr lang="en-US" dirty="0"/>
              <a:t>Multiples- often have surprisingly low</a:t>
            </a:r>
          </a:p>
          <a:p>
            <a:r>
              <a:rPr lang="en-US" dirty="0"/>
              <a:t>NMO velocity for their depth</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extBox 2">
            <a:extLst>
              <a:ext uri="{FF2B5EF4-FFF2-40B4-BE49-F238E27FC236}">
                <a16:creationId xmlns:a16="http://schemas.microsoft.com/office/drawing/2014/main" id="{E95E73A4-1AFA-D545-978B-6FC8D75291DC}"/>
              </a:ext>
            </a:extLst>
          </p:cNvPr>
          <p:cNvSpPr txBox="1">
            <a:spLocks noChangeArrowheads="1"/>
          </p:cNvSpPr>
          <p:nvPr/>
        </p:nvSpPr>
        <p:spPr bwMode="auto">
          <a:xfrm>
            <a:off x="211371" y="52625"/>
            <a:ext cx="353013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b="1" dirty="0">
                <a:solidFill>
                  <a:schemeClr val="bg1"/>
                </a:solidFill>
                <a:latin typeface="+mj-lt"/>
              </a:rPr>
              <a:t>Stacking velocity</a:t>
            </a:r>
          </a:p>
        </p:txBody>
      </p:sp>
      <p:sp>
        <p:nvSpPr>
          <p:cNvPr id="56322" name="TextBox 3">
            <a:extLst>
              <a:ext uri="{FF2B5EF4-FFF2-40B4-BE49-F238E27FC236}">
                <a16:creationId xmlns:a16="http://schemas.microsoft.com/office/drawing/2014/main" id="{A6512C8B-A411-0C40-B68A-8BBBEB5EBE51}"/>
              </a:ext>
            </a:extLst>
          </p:cNvPr>
          <p:cNvSpPr txBox="1">
            <a:spLocks noChangeArrowheads="1"/>
          </p:cNvSpPr>
          <p:nvPr/>
        </p:nvSpPr>
        <p:spPr bwMode="auto">
          <a:xfrm>
            <a:off x="1976438" y="923925"/>
            <a:ext cx="821571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pPr>
            <a:r>
              <a:rPr lang="en-GB" altLang="en-US" sz="1800" dirty="0">
                <a:solidFill>
                  <a:schemeClr val="tx1"/>
                </a:solidFill>
                <a:latin typeface="+mn-lt"/>
              </a:rPr>
              <a:t> In practice, NMO corrections are made for a range of velocities and corrected</a:t>
            </a:r>
          </a:p>
          <a:p>
            <a:pPr eaLnBrk="1" hangingPunct="1">
              <a:spcBef>
                <a:spcPct val="0"/>
              </a:spcBef>
              <a:buFontTx/>
              <a:buNone/>
            </a:pPr>
            <a:r>
              <a:rPr lang="en-GB" altLang="en-US" sz="1800" dirty="0">
                <a:solidFill>
                  <a:schemeClr val="tx1"/>
                </a:solidFill>
                <a:latin typeface="+mn-lt"/>
              </a:rPr>
              <a:t>traces stacked</a:t>
            </a:r>
          </a:p>
          <a:p>
            <a:pPr eaLnBrk="1" hangingPunct="1">
              <a:spcBef>
                <a:spcPct val="0"/>
              </a:spcBef>
              <a:buFontTx/>
              <a:buNone/>
            </a:pPr>
            <a:endParaRPr lang="en-GB" altLang="en-US" sz="1800" dirty="0">
              <a:solidFill>
                <a:schemeClr val="tx1"/>
              </a:solidFill>
              <a:latin typeface="+mn-lt"/>
            </a:endParaRPr>
          </a:p>
        </p:txBody>
      </p:sp>
      <p:pic>
        <p:nvPicPr>
          <p:cNvPr id="56323" name="Picture 2">
            <a:extLst>
              <a:ext uri="{FF2B5EF4-FFF2-40B4-BE49-F238E27FC236}">
                <a16:creationId xmlns:a16="http://schemas.microsoft.com/office/drawing/2014/main" id="{3000E358-4E39-5C40-9E30-9930C769B9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913" y="1689100"/>
            <a:ext cx="6934200" cy="323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4" name="TextBox 6">
            <a:extLst>
              <a:ext uri="{FF2B5EF4-FFF2-40B4-BE49-F238E27FC236}">
                <a16:creationId xmlns:a16="http://schemas.microsoft.com/office/drawing/2014/main" id="{C823DEEC-9EF9-F04C-A95D-1CC9B2F38BE4}"/>
              </a:ext>
            </a:extLst>
          </p:cNvPr>
          <p:cNvSpPr txBox="1">
            <a:spLocks noChangeArrowheads="1"/>
          </p:cNvSpPr>
          <p:nvPr/>
        </p:nvSpPr>
        <p:spPr bwMode="auto">
          <a:xfrm>
            <a:off x="7534275" y="4999038"/>
            <a:ext cx="18208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sz="1400">
                <a:solidFill>
                  <a:schemeClr val="tx1"/>
                </a:solidFill>
                <a:latin typeface="Cambria" panose="02040503050406030204" pitchFamily="18" charset="0"/>
              </a:rPr>
              <a:t>Kearey, Brooks &amp; Hill</a:t>
            </a:r>
          </a:p>
        </p:txBody>
      </p:sp>
      <p:sp>
        <p:nvSpPr>
          <p:cNvPr id="56325" name="Rectangle 9">
            <a:extLst>
              <a:ext uri="{FF2B5EF4-FFF2-40B4-BE49-F238E27FC236}">
                <a16:creationId xmlns:a16="http://schemas.microsoft.com/office/drawing/2014/main" id="{2DA7F087-B0E2-9742-A52B-8D28059B36EC}"/>
              </a:ext>
            </a:extLst>
          </p:cNvPr>
          <p:cNvSpPr>
            <a:spLocks noChangeArrowheads="1"/>
          </p:cNvSpPr>
          <p:nvPr/>
        </p:nvSpPr>
        <p:spPr bwMode="auto">
          <a:xfrm>
            <a:off x="1524000" y="-184150"/>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solidFill>
                <a:schemeClr val="tx1"/>
              </a:solidFill>
            </a:endParaRPr>
          </a:p>
        </p:txBody>
      </p:sp>
      <p:sp>
        <p:nvSpPr>
          <p:cNvPr id="2" name="TextBox 1">
            <a:extLst>
              <a:ext uri="{FF2B5EF4-FFF2-40B4-BE49-F238E27FC236}">
                <a16:creationId xmlns:a16="http://schemas.microsoft.com/office/drawing/2014/main" id="{21C41B3B-4982-714A-9A30-013E113D19D0}"/>
              </a:ext>
            </a:extLst>
          </p:cNvPr>
          <p:cNvSpPr txBox="1"/>
          <p:nvPr/>
        </p:nvSpPr>
        <p:spPr>
          <a:xfrm>
            <a:off x="1976438" y="5934075"/>
            <a:ext cx="8558753" cy="369332"/>
          </a:xfrm>
          <a:prstGeom prst="rect">
            <a:avLst/>
          </a:prstGeom>
          <a:noFill/>
        </p:spPr>
        <p:txBody>
          <a:bodyPr wrap="none" rtlCol="0">
            <a:spAutoFit/>
          </a:bodyPr>
          <a:lstStyle/>
          <a:p>
            <a:r>
              <a:rPr lang="en-US" dirty="0"/>
              <a:t>Semblance plots measure the amount of seismic energy present in stacked traces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86180-E4CF-934A-9F4D-BD311FAE0C21}"/>
              </a:ext>
            </a:extLst>
          </p:cNvPr>
          <p:cNvSpPr>
            <a:spLocks noGrp="1"/>
          </p:cNvSpPr>
          <p:nvPr>
            <p:ph type="title"/>
          </p:nvPr>
        </p:nvSpPr>
        <p:spPr/>
        <p:txBody>
          <a:bodyPr/>
          <a:lstStyle/>
          <a:p>
            <a:r>
              <a:rPr lang="en-US" dirty="0"/>
              <a:t>Module outline</a:t>
            </a:r>
          </a:p>
        </p:txBody>
      </p:sp>
      <p:sp>
        <p:nvSpPr>
          <p:cNvPr id="3" name="Content Placeholder 2">
            <a:extLst>
              <a:ext uri="{FF2B5EF4-FFF2-40B4-BE49-F238E27FC236}">
                <a16:creationId xmlns:a16="http://schemas.microsoft.com/office/drawing/2014/main" id="{C89F3E08-CE9F-FA42-B54F-79524293E474}"/>
              </a:ext>
            </a:extLst>
          </p:cNvPr>
          <p:cNvSpPr>
            <a:spLocks noGrp="1"/>
          </p:cNvSpPr>
          <p:nvPr>
            <p:ph idx="1"/>
          </p:nvPr>
        </p:nvSpPr>
        <p:spPr>
          <a:xfrm>
            <a:off x="400595" y="1023778"/>
            <a:ext cx="10972800" cy="4525963"/>
          </a:xfrm>
        </p:spPr>
        <p:txBody>
          <a:bodyPr/>
          <a:lstStyle/>
          <a:p>
            <a:pPr marL="0" indent="0">
              <a:buNone/>
            </a:pPr>
            <a:r>
              <a:rPr lang="en-US" sz="2800" b="1" dirty="0"/>
              <a:t>Day 1 morning- Introduction to seismic data</a:t>
            </a:r>
          </a:p>
          <a:p>
            <a:pPr marL="0" indent="0">
              <a:buNone/>
            </a:pPr>
            <a:r>
              <a:rPr lang="en-US" sz="2800" dirty="0"/>
              <a:t>Lecture 1: Physical principles</a:t>
            </a:r>
          </a:p>
          <a:p>
            <a:pPr marL="0" indent="0">
              <a:buNone/>
            </a:pPr>
            <a:r>
              <a:rPr lang="en-US" sz="2800" dirty="0">
                <a:solidFill>
                  <a:schemeClr val="tx1"/>
                </a:solidFill>
              </a:rPr>
              <a:t>Lecture 2: Data acquisition</a:t>
            </a:r>
          </a:p>
          <a:p>
            <a:pPr marL="0" indent="0">
              <a:buNone/>
            </a:pPr>
            <a:r>
              <a:rPr lang="en-US" sz="2800" dirty="0">
                <a:solidFill>
                  <a:srgbClr val="FF0000"/>
                </a:solidFill>
              </a:rPr>
              <a:t>Lecture 3: Key data processing steps</a:t>
            </a:r>
          </a:p>
          <a:p>
            <a:pPr marL="514350" indent="-514350">
              <a:buAutoNum type="arabicParenR"/>
            </a:pPr>
            <a:endParaRPr lang="en-US" sz="2800" dirty="0"/>
          </a:p>
          <a:p>
            <a:pPr marL="0" indent="0">
              <a:buNone/>
            </a:pPr>
            <a:r>
              <a:rPr lang="en-US" sz="2800" b="1" dirty="0"/>
              <a:t>Day 1 afternoon- Exercises</a:t>
            </a:r>
          </a:p>
          <a:p>
            <a:pPr marL="0" indent="0">
              <a:buNone/>
            </a:pPr>
            <a:r>
              <a:rPr lang="en-US" sz="2800" dirty="0"/>
              <a:t>Exercise 1: Synthetic seismic models </a:t>
            </a:r>
          </a:p>
          <a:p>
            <a:pPr marL="0" indent="0">
              <a:buNone/>
            </a:pPr>
            <a:r>
              <a:rPr lang="en-US" sz="2800" dirty="0"/>
              <a:t>Exercise 2: Viewing “raw” data gathers and conducting NMO corrections and velocity analysis</a:t>
            </a:r>
          </a:p>
          <a:p>
            <a:pPr marL="0" indent="0">
              <a:buNone/>
            </a:pPr>
            <a:endParaRPr lang="en-US" sz="1200" dirty="0"/>
          </a:p>
          <a:p>
            <a:pPr marL="0" indent="0">
              <a:buNone/>
            </a:pPr>
            <a:r>
              <a:rPr lang="en-US" sz="2400" dirty="0"/>
              <a:t>We will discuss the “solutions” to the exercises during the afternoon sessions (and these will be recorded)</a:t>
            </a:r>
          </a:p>
        </p:txBody>
      </p:sp>
    </p:spTree>
    <p:extLst>
      <p:ext uri="{BB962C8B-B14F-4D97-AF65-F5344CB8AC3E}">
        <p14:creationId xmlns:p14="http://schemas.microsoft.com/office/powerpoint/2010/main" val="3080531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icture 3" descr="nmo_1480">
            <a:extLst>
              <a:ext uri="{FF2B5EF4-FFF2-40B4-BE49-F238E27FC236}">
                <a16:creationId xmlns:a16="http://schemas.microsoft.com/office/drawing/2014/main" id="{42960E63-3743-744E-8E16-89A81610A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213" y="1557338"/>
            <a:ext cx="2352675"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8914" name="Picture 4" descr="nmo_1560">
            <a:extLst>
              <a:ext uri="{FF2B5EF4-FFF2-40B4-BE49-F238E27FC236}">
                <a16:creationId xmlns:a16="http://schemas.microsoft.com/office/drawing/2014/main" id="{4850C8BD-FAB2-7845-90FB-60EC25B444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000" y="1579563"/>
            <a:ext cx="2543175" cy="444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8915" name="Picture 5" descr="nmo_2000">
            <a:extLst>
              <a:ext uri="{FF2B5EF4-FFF2-40B4-BE49-F238E27FC236}">
                <a16:creationId xmlns:a16="http://schemas.microsoft.com/office/drawing/2014/main" id="{A2B3E495-2C35-F744-97A2-74E7A0B350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5375" y="1595438"/>
            <a:ext cx="2501900" cy="437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 name="Title 1">
            <a:extLst>
              <a:ext uri="{FF2B5EF4-FFF2-40B4-BE49-F238E27FC236}">
                <a16:creationId xmlns:a16="http://schemas.microsoft.com/office/drawing/2014/main" id="{9FA14D1D-EC9D-8744-B538-AEF6C3341A9B}"/>
              </a:ext>
            </a:extLst>
          </p:cNvPr>
          <p:cNvSpPr txBox="1">
            <a:spLocks/>
          </p:cNvSpPr>
          <p:nvPr/>
        </p:nvSpPr>
        <p:spPr bwMode="auto">
          <a:xfrm>
            <a:off x="331788" y="-219075"/>
            <a:ext cx="7772400" cy="1143000"/>
          </a:xfrm>
          <a:prstGeom prst="rect">
            <a:avLst/>
          </a:prstGeom>
          <a:noFill/>
          <a:ln w="9525">
            <a:noFill/>
            <a:miter lim="800000"/>
            <a:headEnd/>
            <a:tailEnd/>
          </a:ln>
          <a:effectLst/>
        </p:spPr>
        <p:txBody>
          <a:bodyPr anchor="ctr"/>
          <a:lstStyle/>
          <a:p>
            <a:pPr>
              <a:defRPr/>
            </a:pPr>
            <a:r>
              <a:rPr lang="en-US" sz="3200" b="1" kern="0" dirty="0">
                <a:solidFill>
                  <a:schemeClr val="bg1"/>
                </a:solidFill>
                <a:latin typeface="+mj-lt"/>
                <a:ea typeface="+mj-ea"/>
                <a:cs typeface="+mj-cs"/>
              </a:rPr>
              <a:t>Velocity dependence</a:t>
            </a:r>
          </a:p>
        </p:txBody>
      </p:sp>
      <p:pic>
        <p:nvPicPr>
          <p:cNvPr id="38919" name="Picture 23">
            <a:extLst>
              <a:ext uri="{FF2B5EF4-FFF2-40B4-BE49-F238E27FC236}">
                <a16:creationId xmlns:a16="http://schemas.microsoft.com/office/drawing/2014/main" id="{FD9C0EE7-BD15-2147-A1EB-2AB5B27673F6}"/>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0700" y="935038"/>
            <a:ext cx="127635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1" name="Picture 1">
            <a:extLst>
              <a:ext uri="{FF2B5EF4-FFF2-40B4-BE49-F238E27FC236}">
                <a16:creationId xmlns:a16="http://schemas.microsoft.com/office/drawing/2014/main" id="{DB19A666-C1CF-BD48-9428-4A96EAD088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28875" y="1355725"/>
            <a:ext cx="7334250" cy="433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2" name="Rectangle 2">
            <a:extLst>
              <a:ext uri="{FF2B5EF4-FFF2-40B4-BE49-F238E27FC236}">
                <a16:creationId xmlns:a16="http://schemas.microsoft.com/office/drawing/2014/main" id="{A1B13DCA-CA3D-7347-97CA-124D3AF17385}"/>
              </a:ext>
            </a:extLst>
          </p:cNvPr>
          <p:cNvSpPr>
            <a:spLocks noChangeArrowheads="1"/>
          </p:cNvSpPr>
          <p:nvPr/>
        </p:nvSpPr>
        <p:spPr bwMode="auto">
          <a:xfrm>
            <a:off x="7069138" y="6178550"/>
            <a:ext cx="49545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GB" altLang="en-US" sz="1800">
                <a:solidFill>
                  <a:schemeClr val="tx1"/>
                </a:solidFill>
              </a:rPr>
              <a:t>http://www.bairdpetro.com/pdf_files/p58-62.pdf</a:t>
            </a:r>
          </a:p>
        </p:txBody>
      </p:sp>
      <p:sp>
        <p:nvSpPr>
          <p:cNvPr id="35844" name="TextBox 2">
            <a:extLst>
              <a:ext uri="{FF2B5EF4-FFF2-40B4-BE49-F238E27FC236}">
                <a16:creationId xmlns:a16="http://schemas.microsoft.com/office/drawing/2014/main" id="{3FABC13A-A945-D942-897D-FD2976D20371}"/>
              </a:ext>
            </a:extLst>
          </p:cNvPr>
          <p:cNvSpPr txBox="1">
            <a:spLocks noChangeArrowheads="1"/>
          </p:cNvSpPr>
          <p:nvPr/>
        </p:nvSpPr>
        <p:spPr bwMode="auto">
          <a:xfrm>
            <a:off x="4400550" y="985838"/>
            <a:ext cx="16335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GB" altLang="en-US" sz="1800">
                <a:solidFill>
                  <a:schemeClr val="tx1"/>
                </a:solidFill>
              </a:rPr>
              <a:t>..V is just right</a:t>
            </a:r>
          </a:p>
        </p:txBody>
      </p:sp>
      <p:sp>
        <p:nvSpPr>
          <p:cNvPr id="35845" name="TextBox 3">
            <a:extLst>
              <a:ext uri="{FF2B5EF4-FFF2-40B4-BE49-F238E27FC236}">
                <a16:creationId xmlns:a16="http://schemas.microsoft.com/office/drawing/2014/main" id="{FD9EE162-16B9-3140-9732-93D9F848BE27}"/>
              </a:ext>
            </a:extLst>
          </p:cNvPr>
          <p:cNvSpPr txBox="1">
            <a:spLocks noChangeArrowheads="1"/>
          </p:cNvSpPr>
          <p:nvPr/>
        </p:nvSpPr>
        <p:spPr bwMode="auto">
          <a:xfrm>
            <a:off x="5930900" y="985838"/>
            <a:ext cx="13779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GB" altLang="en-US" sz="1800">
                <a:solidFill>
                  <a:schemeClr val="tx1"/>
                </a:solidFill>
              </a:rPr>
              <a:t>…V too low</a:t>
            </a:r>
          </a:p>
        </p:txBody>
      </p:sp>
      <p:sp>
        <p:nvSpPr>
          <p:cNvPr id="35846" name="TextBox 6">
            <a:extLst>
              <a:ext uri="{FF2B5EF4-FFF2-40B4-BE49-F238E27FC236}">
                <a16:creationId xmlns:a16="http://schemas.microsoft.com/office/drawing/2014/main" id="{EF2BD9FC-2065-9D43-B7F3-63FA7ACA9292}"/>
              </a:ext>
            </a:extLst>
          </p:cNvPr>
          <p:cNvSpPr txBox="1">
            <a:spLocks noChangeArrowheads="1"/>
          </p:cNvSpPr>
          <p:nvPr/>
        </p:nvSpPr>
        <p:spPr bwMode="auto">
          <a:xfrm>
            <a:off x="7432675" y="985838"/>
            <a:ext cx="1455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GB" altLang="en-US" sz="1800">
                <a:solidFill>
                  <a:schemeClr val="tx1"/>
                </a:solidFill>
              </a:rPr>
              <a:t>…V too high</a:t>
            </a:r>
          </a:p>
        </p:txBody>
      </p:sp>
      <p:sp>
        <p:nvSpPr>
          <p:cNvPr id="35847" name="TextBox 4">
            <a:extLst>
              <a:ext uri="{FF2B5EF4-FFF2-40B4-BE49-F238E27FC236}">
                <a16:creationId xmlns:a16="http://schemas.microsoft.com/office/drawing/2014/main" id="{9BD9DED1-5EC0-1244-9FFC-255605EEF4E7}"/>
              </a:ext>
            </a:extLst>
          </p:cNvPr>
          <p:cNvSpPr txBox="1">
            <a:spLocks noChangeArrowheads="1"/>
          </p:cNvSpPr>
          <p:nvPr/>
        </p:nvSpPr>
        <p:spPr bwMode="auto">
          <a:xfrm>
            <a:off x="2965450" y="995363"/>
            <a:ext cx="14668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GB" altLang="en-US" sz="1800">
                <a:solidFill>
                  <a:schemeClr val="tx1"/>
                </a:solidFill>
              </a:rPr>
              <a:t>Before NMO</a:t>
            </a:r>
          </a:p>
        </p:txBody>
      </p:sp>
      <p:pic>
        <p:nvPicPr>
          <p:cNvPr id="35849" name="Picture 23">
            <a:extLst>
              <a:ext uri="{FF2B5EF4-FFF2-40B4-BE49-F238E27FC236}">
                <a16:creationId xmlns:a16="http://schemas.microsoft.com/office/drawing/2014/main" id="{F2594DED-D993-CB40-86D7-311013D52B17}"/>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6701" y="1564530"/>
            <a:ext cx="2398548" cy="1199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extBox 1">
            <a:extLst>
              <a:ext uri="{FF2B5EF4-FFF2-40B4-BE49-F238E27FC236}">
                <a16:creationId xmlns:a16="http://schemas.microsoft.com/office/drawing/2014/main" id="{D6F19B92-4151-514A-8BB9-F85AE5056140}"/>
              </a:ext>
            </a:extLst>
          </p:cNvPr>
          <p:cNvSpPr txBox="1">
            <a:spLocks noChangeArrowheads="1"/>
          </p:cNvSpPr>
          <p:nvPr/>
        </p:nvSpPr>
        <p:spPr bwMode="auto">
          <a:xfrm>
            <a:off x="179388" y="77788"/>
            <a:ext cx="344036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b="1" dirty="0">
                <a:solidFill>
                  <a:schemeClr val="bg1"/>
                </a:solidFill>
                <a:latin typeface="+mj-lt"/>
              </a:rPr>
              <a:t>Semblance plots</a:t>
            </a:r>
          </a:p>
        </p:txBody>
      </p:sp>
      <p:sp>
        <p:nvSpPr>
          <p:cNvPr id="58370" name="TextBox 2">
            <a:extLst>
              <a:ext uri="{FF2B5EF4-FFF2-40B4-BE49-F238E27FC236}">
                <a16:creationId xmlns:a16="http://schemas.microsoft.com/office/drawing/2014/main" id="{9B4C8DC6-CCD4-D743-98BD-ABBDE0DF6954}"/>
              </a:ext>
            </a:extLst>
          </p:cNvPr>
          <p:cNvSpPr txBox="1">
            <a:spLocks noChangeArrowheads="1"/>
          </p:cNvSpPr>
          <p:nvPr/>
        </p:nvSpPr>
        <p:spPr bwMode="auto">
          <a:xfrm>
            <a:off x="277813" y="1023938"/>
            <a:ext cx="6574364"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pPr>
            <a:r>
              <a:rPr lang="en-GB" altLang="en-US" sz="1800" dirty="0">
                <a:solidFill>
                  <a:schemeClr val="tx1"/>
                </a:solidFill>
                <a:latin typeface="+mn-lt"/>
              </a:rPr>
              <a:t> A velocity spectrum is used to determine the correct stacking </a:t>
            </a:r>
          </a:p>
          <a:p>
            <a:pPr eaLnBrk="1" hangingPunct="1">
              <a:spcBef>
                <a:spcPct val="0"/>
              </a:spcBef>
              <a:buNone/>
            </a:pPr>
            <a:r>
              <a:rPr lang="en-GB" altLang="en-US" sz="1800" dirty="0">
                <a:solidFill>
                  <a:schemeClr val="tx1"/>
                </a:solidFill>
                <a:latin typeface="+mn-lt"/>
              </a:rPr>
              <a:t>velocity to use, as a function of reflection time</a:t>
            </a:r>
          </a:p>
          <a:p>
            <a:pPr eaLnBrk="1" hangingPunct="1">
              <a:spcBef>
                <a:spcPct val="0"/>
              </a:spcBef>
              <a:buFontTx/>
              <a:buNone/>
            </a:pPr>
            <a:endParaRPr lang="en-GB" altLang="en-US" sz="1800" dirty="0">
              <a:solidFill>
                <a:schemeClr val="tx1"/>
              </a:solidFill>
              <a:latin typeface="+mn-lt"/>
            </a:endParaRPr>
          </a:p>
          <a:p>
            <a:pPr eaLnBrk="1" hangingPunct="1">
              <a:spcBef>
                <a:spcPct val="0"/>
              </a:spcBef>
            </a:pPr>
            <a:r>
              <a:rPr lang="en-GB" altLang="en-US" sz="1800" dirty="0">
                <a:solidFill>
                  <a:schemeClr val="tx1"/>
                </a:solidFill>
                <a:latin typeface="+mn-lt"/>
              </a:rPr>
              <a:t>  The cross-power function (semblance) is calculated over a </a:t>
            </a:r>
          </a:p>
          <a:p>
            <a:pPr eaLnBrk="1" hangingPunct="1">
              <a:spcBef>
                <a:spcPct val="0"/>
              </a:spcBef>
              <a:buFontTx/>
              <a:buNone/>
            </a:pPr>
            <a:r>
              <a:rPr lang="en-GB" altLang="en-US" sz="1800" dirty="0">
                <a:solidFill>
                  <a:schemeClr val="tx1"/>
                </a:solidFill>
                <a:latin typeface="+mn-lt"/>
              </a:rPr>
              <a:t>large number of narrow time windows down the seismic trace, </a:t>
            </a:r>
          </a:p>
          <a:p>
            <a:pPr eaLnBrk="1" hangingPunct="1">
              <a:spcBef>
                <a:spcPct val="0"/>
              </a:spcBef>
              <a:buFontTx/>
              <a:buNone/>
            </a:pPr>
            <a:r>
              <a:rPr lang="en-GB" altLang="en-US" sz="1800" dirty="0">
                <a:solidFill>
                  <a:schemeClr val="tx1"/>
                </a:solidFill>
                <a:latin typeface="+mn-lt"/>
              </a:rPr>
              <a:t>and for a range of velocities for each time window</a:t>
            </a:r>
          </a:p>
        </p:txBody>
      </p:sp>
      <p:pic>
        <p:nvPicPr>
          <p:cNvPr id="58371" name="Picture 2">
            <a:extLst>
              <a:ext uri="{FF2B5EF4-FFF2-40B4-BE49-F238E27FC236}">
                <a16:creationId xmlns:a16="http://schemas.microsoft.com/office/drawing/2014/main" id="{1E7E4C36-7677-4D44-B020-1FE4CCEF80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6275" y="1304925"/>
            <a:ext cx="131445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3">
            <a:extLst>
              <a:ext uri="{FF2B5EF4-FFF2-40B4-BE49-F238E27FC236}">
                <a16:creationId xmlns:a16="http://schemas.microsoft.com/office/drawing/2014/main" id="{DF60012B-AB01-8E47-BC2E-286669A97C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5650" y="1304925"/>
            <a:ext cx="3619500" cy="479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TextBox 5">
            <a:extLst>
              <a:ext uri="{FF2B5EF4-FFF2-40B4-BE49-F238E27FC236}">
                <a16:creationId xmlns:a16="http://schemas.microsoft.com/office/drawing/2014/main" id="{EDC419C4-8244-A94C-AD83-53ABE2FB2875}"/>
              </a:ext>
            </a:extLst>
          </p:cNvPr>
          <p:cNvSpPr txBox="1">
            <a:spLocks noChangeArrowheads="1"/>
          </p:cNvSpPr>
          <p:nvPr/>
        </p:nvSpPr>
        <p:spPr bwMode="auto">
          <a:xfrm>
            <a:off x="6919913" y="6105525"/>
            <a:ext cx="18208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sz="1400">
                <a:solidFill>
                  <a:schemeClr val="tx1"/>
                </a:solidFill>
                <a:latin typeface="Cambria" panose="02040503050406030204" pitchFamily="18" charset="0"/>
              </a:rPr>
              <a:t>Kearey, Brooks &amp; Hill</a:t>
            </a:r>
          </a:p>
        </p:txBody>
      </p:sp>
      <p:sp>
        <p:nvSpPr>
          <p:cNvPr id="58374" name="TextBox 2">
            <a:extLst>
              <a:ext uri="{FF2B5EF4-FFF2-40B4-BE49-F238E27FC236}">
                <a16:creationId xmlns:a16="http://schemas.microsoft.com/office/drawing/2014/main" id="{49E84545-4FAD-D74D-8837-1E78B84FA444}"/>
              </a:ext>
            </a:extLst>
          </p:cNvPr>
          <p:cNvSpPr txBox="1">
            <a:spLocks noChangeArrowheads="1"/>
          </p:cNvSpPr>
          <p:nvPr/>
        </p:nvSpPr>
        <p:spPr bwMode="auto">
          <a:xfrm>
            <a:off x="4916488" y="6413500"/>
            <a:ext cx="54038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GB" altLang="en-US" sz="1400">
                <a:solidFill>
                  <a:srgbClr val="C00000"/>
                </a:solidFill>
              </a:rPr>
              <a:t>Dragoset, 2005 (paper on ESESIS- I recommend you take a look)</a:t>
            </a:r>
          </a:p>
        </p:txBody>
      </p:sp>
      <p:pic>
        <p:nvPicPr>
          <p:cNvPr id="58375" name="Picture 1">
            <a:extLst>
              <a:ext uri="{FF2B5EF4-FFF2-40B4-BE49-F238E27FC236}">
                <a16:creationId xmlns:a16="http://schemas.microsoft.com/office/drawing/2014/main" id="{97531430-0E6F-B747-8ACD-D531848538E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2571" y="893966"/>
            <a:ext cx="6592417" cy="5687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A1DDD5B0-0EA3-7A47-BBF1-F342AD79FBD2}"/>
              </a:ext>
            </a:extLst>
          </p:cNvPr>
          <p:cNvSpPr txBox="1">
            <a:spLocks noChangeArrowheads="1"/>
          </p:cNvSpPr>
          <p:nvPr/>
        </p:nvSpPr>
        <p:spPr bwMode="auto">
          <a:xfrm>
            <a:off x="179388" y="77788"/>
            <a:ext cx="185538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b="1" dirty="0">
                <a:solidFill>
                  <a:schemeClr val="bg1"/>
                </a:solidFill>
                <a:latin typeface="Calibri" panose="020F0502020204030204" pitchFamily="34" charset="0"/>
              </a:rPr>
              <a:t>Exercise 2</a:t>
            </a:r>
          </a:p>
        </p:txBody>
      </p:sp>
      <p:sp>
        <p:nvSpPr>
          <p:cNvPr id="4" name="TextBox 3">
            <a:extLst>
              <a:ext uri="{FF2B5EF4-FFF2-40B4-BE49-F238E27FC236}">
                <a16:creationId xmlns:a16="http://schemas.microsoft.com/office/drawing/2014/main" id="{4A2CC5FB-EBA0-8944-8B24-E8060F455686}"/>
              </a:ext>
            </a:extLst>
          </p:cNvPr>
          <p:cNvSpPr txBox="1"/>
          <p:nvPr/>
        </p:nvSpPr>
        <p:spPr>
          <a:xfrm>
            <a:off x="1368802" y="835280"/>
            <a:ext cx="9086718" cy="1200329"/>
          </a:xfrm>
          <a:prstGeom prst="rect">
            <a:avLst/>
          </a:prstGeom>
          <a:noFill/>
        </p:spPr>
        <p:txBody>
          <a:bodyPr wrap="none" rtlCol="0">
            <a:spAutoFit/>
          </a:bodyPr>
          <a:lstStyle/>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You will investigate how to select the correct velocities for NMO</a:t>
            </a:r>
          </a:p>
          <a:p>
            <a:r>
              <a:rPr lang="en-US" sz="2400" dirty="0"/>
              <a:t>corrections of both synthetic and real CMP gathers</a:t>
            </a:r>
          </a:p>
        </p:txBody>
      </p:sp>
      <p:sp>
        <p:nvSpPr>
          <p:cNvPr id="6" name="TextBox 5">
            <a:extLst>
              <a:ext uri="{FF2B5EF4-FFF2-40B4-BE49-F238E27FC236}">
                <a16:creationId xmlns:a16="http://schemas.microsoft.com/office/drawing/2014/main" id="{2678872B-69EB-1C4E-A5F9-65E0393C8D78}"/>
              </a:ext>
            </a:extLst>
          </p:cNvPr>
          <p:cNvSpPr txBox="1"/>
          <p:nvPr/>
        </p:nvSpPr>
        <p:spPr>
          <a:xfrm>
            <a:off x="1107078" y="2775611"/>
            <a:ext cx="10151472" cy="2923877"/>
          </a:xfrm>
          <a:prstGeom prst="rect">
            <a:avLst/>
          </a:prstGeom>
          <a:solidFill>
            <a:schemeClr val="accent1"/>
          </a:solidFill>
        </p:spPr>
        <p:txBody>
          <a:bodyPr wrap="square" rtlCol="0">
            <a:spAutoFit/>
          </a:bodyPr>
          <a:lstStyle/>
          <a:p>
            <a:r>
              <a:rPr lang="en-US" sz="2400" dirty="0"/>
              <a:t>Velocity analysis is another of those areas of seismic data analysis which is still quite manual, and automation can very likely make a real impact</a:t>
            </a:r>
            <a:r>
              <a:rPr lang="en-US" sz="2000" dirty="0"/>
              <a:t>.</a:t>
            </a:r>
          </a:p>
          <a:p>
            <a:endParaRPr lang="en-US" sz="2000" dirty="0"/>
          </a:p>
          <a:p>
            <a:r>
              <a:rPr lang="en-US" sz="2000" dirty="0"/>
              <a:t>Velocity is really important in seismic data analysis to </a:t>
            </a:r>
            <a:r>
              <a:rPr lang="en-US" sz="2000" dirty="0" err="1"/>
              <a:t>i</a:t>
            </a:r>
            <a:r>
              <a:rPr lang="en-US" sz="2000" dirty="0"/>
              <a:t>) convert seismic data from time</a:t>
            </a:r>
          </a:p>
          <a:p>
            <a:r>
              <a:rPr lang="en-US" sz="2000" dirty="0"/>
              <a:t>to depth on the y-axis, ii) perform key processing steps like NMO and migration (we will talk about this briefly next) and iii) velocities can give you some information about rock types and physical properties</a:t>
            </a:r>
          </a:p>
          <a:p>
            <a:endParaRPr lang="en-US" dirty="0"/>
          </a:p>
          <a:p>
            <a:endParaRPr lang="en-US" dirty="0"/>
          </a:p>
        </p:txBody>
      </p:sp>
    </p:spTree>
    <p:extLst>
      <p:ext uri="{BB962C8B-B14F-4D97-AF65-F5344CB8AC3E}">
        <p14:creationId xmlns:p14="http://schemas.microsoft.com/office/powerpoint/2010/main" val="2333061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763B1D-11C6-F54E-AAAD-34C8F569B7C0}"/>
              </a:ext>
            </a:extLst>
          </p:cNvPr>
          <p:cNvSpPr txBox="1">
            <a:spLocks noChangeArrowheads="1"/>
          </p:cNvSpPr>
          <p:nvPr/>
        </p:nvSpPr>
        <p:spPr bwMode="auto">
          <a:xfrm>
            <a:off x="179388" y="77788"/>
            <a:ext cx="669587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b="1" dirty="0">
                <a:solidFill>
                  <a:schemeClr val="bg1"/>
                </a:solidFill>
                <a:latin typeface="Calibri" panose="020F0502020204030204" pitchFamily="34" charset="0"/>
              </a:rPr>
              <a:t>Some other processing step examples:</a:t>
            </a:r>
          </a:p>
        </p:txBody>
      </p:sp>
      <p:sp>
        <p:nvSpPr>
          <p:cNvPr id="3" name="TextBox 2">
            <a:extLst>
              <a:ext uri="{FF2B5EF4-FFF2-40B4-BE49-F238E27FC236}">
                <a16:creationId xmlns:a16="http://schemas.microsoft.com/office/drawing/2014/main" id="{64B15C85-EF3B-9145-931E-B3616D1C25E6}"/>
              </a:ext>
            </a:extLst>
          </p:cNvPr>
          <p:cNvSpPr txBox="1"/>
          <p:nvPr/>
        </p:nvSpPr>
        <p:spPr>
          <a:xfrm>
            <a:off x="350839" y="2690336"/>
            <a:ext cx="11387506" cy="2554545"/>
          </a:xfrm>
          <a:prstGeom prst="rect">
            <a:avLst/>
          </a:prstGeom>
          <a:noFill/>
        </p:spPr>
        <p:txBody>
          <a:bodyPr wrap="square" rtlCol="0">
            <a:spAutoFit/>
          </a:bodyPr>
          <a:lstStyle/>
          <a:p>
            <a:pPr marL="285750" indent="-285750">
              <a:buFontTx/>
              <a:buChar char="-"/>
            </a:pPr>
            <a:r>
              <a:rPr lang="en-US" sz="2000" b="1" dirty="0"/>
              <a:t>Filtering </a:t>
            </a:r>
            <a:r>
              <a:rPr lang="en-US" sz="2000" dirty="0"/>
              <a:t>– removing </a:t>
            </a:r>
            <a:r>
              <a:rPr lang="en-US" sz="2000" dirty="0" err="1"/>
              <a:t>hig</a:t>
            </a:r>
            <a:r>
              <a:rPr lang="en-US" sz="2000" dirty="0"/>
              <a:t>/low frequency noise</a:t>
            </a:r>
          </a:p>
          <a:p>
            <a:pPr marL="285750" indent="-285750">
              <a:buFontTx/>
              <a:buChar char="-"/>
            </a:pPr>
            <a:endParaRPr lang="en-US" sz="2000" dirty="0"/>
          </a:p>
          <a:p>
            <a:pPr marL="285750" indent="-285750">
              <a:buFontTx/>
              <a:buChar char="-"/>
            </a:pPr>
            <a:r>
              <a:rPr lang="en-US" sz="2000" b="1" dirty="0"/>
              <a:t>Deconvolution</a:t>
            </a:r>
            <a:r>
              <a:rPr lang="en-US" sz="2000" dirty="0"/>
              <a:t> – removing sources of noise in the frequency range of the data (</a:t>
            </a:r>
            <a:r>
              <a:rPr lang="en-US" sz="2000" dirty="0" err="1"/>
              <a:t>ie</a:t>
            </a:r>
            <a:r>
              <a:rPr lang="en-US" sz="2000" dirty="0"/>
              <a:t>. converting minimum phase wavelets to ricker wavelets as discussed in Lecture 2)</a:t>
            </a:r>
          </a:p>
          <a:p>
            <a:pPr marL="285750" indent="-285750">
              <a:buFontTx/>
              <a:buChar char="-"/>
            </a:pPr>
            <a:endParaRPr lang="en-US" sz="2000" dirty="0"/>
          </a:p>
          <a:p>
            <a:pPr marL="285750" indent="-285750">
              <a:buFontTx/>
              <a:buChar char="-"/>
            </a:pPr>
            <a:r>
              <a:rPr lang="en-US" sz="2000" b="1" dirty="0"/>
              <a:t>Migration</a:t>
            </a:r>
            <a:r>
              <a:rPr lang="en-US" sz="2000" dirty="0"/>
              <a:t> – correcting for dipping reflectors. Collapsing diffraction hyperbola. We are going to talk about this a bit further as it is important to know whether the seismic data you download and view is post- or pre-stack migrated and time- or depth-migrated</a:t>
            </a:r>
          </a:p>
        </p:txBody>
      </p:sp>
      <p:sp>
        <p:nvSpPr>
          <p:cNvPr id="4" name="TextBox 3">
            <a:extLst>
              <a:ext uri="{FF2B5EF4-FFF2-40B4-BE49-F238E27FC236}">
                <a16:creationId xmlns:a16="http://schemas.microsoft.com/office/drawing/2014/main" id="{16F86EA8-8DC3-7E47-A98B-813A747135CB}"/>
              </a:ext>
            </a:extLst>
          </p:cNvPr>
          <p:cNvSpPr txBox="1"/>
          <p:nvPr/>
        </p:nvSpPr>
        <p:spPr>
          <a:xfrm>
            <a:off x="350839" y="860841"/>
            <a:ext cx="11387506" cy="1323439"/>
          </a:xfrm>
          <a:prstGeom prst="rect">
            <a:avLst/>
          </a:prstGeom>
          <a:noFill/>
        </p:spPr>
        <p:txBody>
          <a:bodyPr wrap="square" rtlCol="0">
            <a:spAutoFit/>
          </a:bodyPr>
          <a:lstStyle/>
          <a:p>
            <a:r>
              <a:rPr lang="en-US" sz="2000" dirty="0"/>
              <a:t>There is a lot more to seismic data processing. Geophysics students will have full modules just in this topic and many geoscientist have made their careers in this field. We only scratch the surface. </a:t>
            </a:r>
          </a:p>
          <a:p>
            <a:endParaRPr lang="en-US" sz="2000" dirty="0"/>
          </a:p>
          <a:p>
            <a:r>
              <a:rPr lang="en-US" sz="2000" dirty="0"/>
              <a:t>Here is a selection of other processing steps you may come across in your reading:</a:t>
            </a:r>
          </a:p>
        </p:txBody>
      </p:sp>
    </p:spTree>
    <p:extLst>
      <p:ext uri="{BB962C8B-B14F-4D97-AF65-F5344CB8AC3E}">
        <p14:creationId xmlns:p14="http://schemas.microsoft.com/office/powerpoint/2010/main" val="2706425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6">
            <a:extLst>
              <a:ext uri="{FF2B5EF4-FFF2-40B4-BE49-F238E27FC236}">
                <a16:creationId xmlns:a16="http://schemas.microsoft.com/office/drawing/2014/main" id="{6B1047B4-E46E-7846-9D53-A2AF9E1EAF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3698875"/>
            <a:ext cx="546735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a:extLst>
              <a:ext uri="{FF2B5EF4-FFF2-40B4-BE49-F238E27FC236}">
                <a16:creationId xmlns:a16="http://schemas.microsoft.com/office/drawing/2014/main" id="{1F10329B-BE09-564F-AC39-7B45B82961DD}"/>
              </a:ext>
            </a:extLst>
          </p:cNvPr>
          <p:cNvSpPr txBox="1">
            <a:spLocks/>
          </p:cNvSpPr>
          <p:nvPr/>
        </p:nvSpPr>
        <p:spPr bwMode="auto">
          <a:xfrm>
            <a:off x="166688" y="-241300"/>
            <a:ext cx="7772400" cy="1143000"/>
          </a:xfrm>
          <a:prstGeom prst="rect">
            <a:avLst/>
          </a:prstGeom>
          <a:noFill/>
          <a:ln w="9525">
            <a:noFill/>
            <a:miter lim="800000"/>
            <a:headEnd/>
            <a:tailEnd/>
          </a:ln>
          <a:effectLst/>
        </p:spPr>
        <p:txBody>
          <a:bodyPr anchor="ctr"/>
          <a:lstStyle/>
          <a:p>
            <a:pPr>
              <a:defRPr/>
            </a:pPr>
            <a:r>
              <a:rPr lang="en-US" sz="3200" b="1" kern="0" dirty="0">
                <a:solidFill>
                  <a:schemeClr val="bg1"/>
                </a:solidFill>
                <a:latin typeface="+mj-lt"/>
                <a:ea typeface="+mj-ea"/>
                <a:cs typeface="+mj-cs"/>
              </a:rPr>
              <a:t>Migration</a:t>
            </a:r>
          </a:p>
        </p:txBody>
      </p:sp>
      <p:sp>
        <p:nvSpPr>
          <p:cNvPr id="10243" name="Content Placeholder 2">
            <a:extLst>
              <a:ext uri="{FF2B5EF4-FFF2-40B4-BE49-F238E27FC236}">
                <a16:creationId xmlns:a16="http://schemas.microsoft.com/office/drawing/2014/main" id="{58F6DA2F-FCDC-594E-B849-E630BCC2D52D}"/>
              </a:ext>
            </a:extLst>
          </p:cNvPr>
          <p:cNvSpPr txBox="1">
            <a:spLocks/>
          </p:cNvSpPr>
          <p:nvPr/>
        </p:nvSpPr>
        <p:spPr bwMode="auto">
          <a:xfrm>
            <a:off x="474663" y="901700"/>
            <a:ext cx="11456987"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spcAft>
                <a:spcPts val="1200"/>
              </a:spcAft>
              <a:buFontTx/>
              <a:buChar char="•"/>
            </a:pPr>
            <a:r>
              <a:rPr lang="en-US" altLang="en-US" sz="2000" dirty="0">
                <a:latin typeface="+mn-lt"/>
              </a:rPr>
              <a:t>We can bin data into CDPs, apply an NMO correction to account for source-receiver offset, and then stack each CDP gather.</a:t>
            </a:r>
          </a:p>
          <a:p>
            <a:pPr>
              <a:spcBef>
                <a:spcPct val="20000"/>
              </a:spcBef>
              <a:spcAft>
                <a:spcPts val="1200"/>
              </a:spcAft>
              <a:buFontTx/>
              <a:buChar char="•"/>
            </a:pPr>
            <a:r>
              <a:rPr lang="en-US" altLang="en-US" sz="2000" dirty="0">
                <a:latin typeface="+mn-lt"/>
              </a:rPr>
              <a:t>However, this assumes the Earth comprises layered flat reflector</a:t>
            </a:r>
          </a:p>
          <a:p>
            <a:pPr>
              <a:spcBef>
                <a:spcPct val="20000"/>
              </a:spcBef>
              <a:spcAft>
                <a:spcPts val="1200"/>
              </a:spcAft>
              <a:buFontTx/>
              <a:buChar char="•"/>
            </a:pPr>
            <a:r>
              <a:rPr lang="en-US" altLang="en-US" sz="2000" dirty="0">
                <a:latin typeface="+mn-lt"/>
              </a:rPr>
              <a:t>If the reflector dips, the CDP is NOT directly beneath the CMP, but displaced </a:t>
            </a:r>
            <a:r>
              <a:rPr lang="en-US" altLang="en-US" sz="2000" dirty="0" err="1">
                <a:latin typeface="+mn-lt"/>
              </a:rPr>
              <a:t>updip</a:t>
            </a:r>
            <a:r>
              <a:rPr lang="en-US" altLang="en-US" sz="2000" dirty="0">
                <a:latin typeface="+mn-lt"/>
              </a:rPr>
              <a:t> (and no longer same point on the reflector)</a:t>
            </a:r>
          </a:p>
        </p:txBody>
      </p:sp>
      <p:pic>
        <p:nvPicPr>
          <p:cNvPr id="10244" name="Picture 5" descr="J.Bull/SR6c.bmp                                                00000002Mac 2                          B4FD4152:">
            <a:extLst>
              <a:ext uri="{FF2B5EF4-FFF2-40B4-BE49-F238E27FC236}">
                <a16:creationId xmlns:a16="http://schemas.microsoft.com/office/drawing/2014/main" id="{DE4858D1-B0AC-C94B-B180-3647ACD928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228975"/>
            <a:ext cx="4419600"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TextBox 5">
            <a:extLst>
              <a:ext uri="{FF2B5EF4-FFF2-40B4-BE49-F238E27FC236}">
                <a16:creationId xmlns:a16="http://schemas.microsoft.com/office/drawing/2014/main" id="{8E142473-685E-8144-B38C-2F0B31778778}"/>
              </a:ext>
            </a:extLst>
          </p:cNvPr>
          <p:cNvSpPr txBox="1">
            <a:spLocks noChangeArrowheads="1"/>
          </p:cNvSpPr>
          <p:nvPr/>
        </p:nvSpPr>
        <p:spPr bwMode="auto">
          <a:xfrm>
            <a:off x="6042025" y="6161088"/>
            <a:ext cx="22066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GB" altLang="en-US" sz="1400"/>
              <a:t>Apparent location of CDP</a:t>
            </a:r>
          </a:p>
        </p:txBody>
      </p:sp>
      <p:cxnSp>
        <p:nvCxnSpPr>
          <p:cNvPr id="8" name="Straight Arrow Connector 7">
            <a:extLst>
              <a:ext uri="{FF2B5EF4-FFF2-40B4-BE49-F238E27FC236}">
                <a16:creationId xmlns:a16="http://schemas.microsoft.com/office/drawing/2014/main" id="{1BCBF992-AA83-5144-89E4-D2295D32CDAD}"/>
              </a:ext>
            </a:extLst>
          </p:cNvPr>
          <p:cNvCxnSpPr/>
          <p:nvPr/>
        </p:nvCxnSpPr>
        <p:spPr>
          <a:xfrm flipV="1">
            <a:off x="8120063" y="6010275"/>
            <a:ext cx="150812" cy="24923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extBox 2">
            <a:extLst>
              <a:ext uri="{FF2B5EF4-FFF2-40B4-BE49-F238E27FC236}">
                <a16:creationId xmlns:a16="http://schemas.microsoft.com/office/drawing/2014/main" id="{B21EF1D6-A6F3-EE4D-858F-71C7EEC2A5C4}"/>
              </a:ext>
            </a:extLst>
          </p:cNvPr>
          <p:cNvSpPr txBox="1">
            <a:spLocks noChangeArrowheads="1"/>
          </p:cNvSpPr>
          <p:nvPr/>
        </p:nvSpPr>
        <p:spPr bwMode="auto">
          <a:xfrm>
            <a:off x="353219" y="911225"/>
            <a:ext cx="5313290"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GB" altLang="en-US" sz="1600" b="1" dirty="0">
                <a:latin typeface="+mn-lt"/>
              </a:rPr>
              <a:t>Post-stack Migration</a:t>
            </a:r>
          </a:p>
          <a:p>
            <a:pPr eaLnBrk="1" hangingPunct="1">
              <a:buFontTx/>
              <a:buChar char="•"/>
            </a:pPr>
            <a:r>
              <a:rPr lang="en-GB" altLang="en-US" sz="1600" dirty="0">
                <a:latin typeface="+mn-lt"/>
              </a:rPr>
              <a:t> Data is migrated after stacking</a:t>
            </a:r>
          </a:p>
          <a:p>
            <a:pPr eaLnBrk="1" hangingPunct="1">
              <a:buFontTx/>
              <a:buChar char="•"/>
            </a:pPr>
            <a:r>
              <a:rPr lang="en-GB" altLang="en-US" sz="1600" dirty="0">
                <a:latin typeface="+mn-lt"/>
              </a:rPr>
              <a:t> Assumes geology horizontal</a:t>
            </a:r>
          </a:p>
          <a:p>
            <a:pPr eaLnBrk="1" hangingPunct="1">
              <a:buFontTx/>
              <a:buChar char="•"/>
            </a:pPr>
            <a:r>
              <a:rPr lang="en-GB" altLang="en-US" sz="1600" dirty="0">
                <a:latin typeface="+mn-lt"/>
              </a:rPr>
              <a:t> Computationally cheap</a:t>
            </a:r>
          </a:p>
          <a:p>
            <a:pPr eaLnBrk="1" hangingPunct="1"/>
            <a:endParaRPr lang="en-GB" altLang="en-US" sz="1600" dirty="0">
              <a:latin typeface="+mn-lt"/>
            </a:endParaRPr>
          </a:p>
          <a:p>
            <a:pPr eaLnBrk="1" hangingPunct="1"/>
            <a:r>
              <a:rPr lang="en-GB" altLang="en-US" sz="1600" b="1" dirty="0">
                <a:latin typeface="+mn-lt"/>
              </a:rPr>
              <a:t>Pre-stack Migration</a:t>
            </a:r>
          </a:p>
          <a:p>
            <a:pPr eaLnBrk="1" hangingPunct="1">
              <a:buFontTx/>
              <a:buChar char="•"/>
            </a:pPr>
            <a:r>
              <a:rPr lang="en-GB" altLang="en-US" sz="1600" dirty="0">
                <a:latin typeface="+mn-lt"/>
              </a:rPr>
              <a:t> Migration is conducted on unstacked traces</a:t>
            </a:r>
          </a:p>
          <a:p>
            <a:pPr eaLnBrk="1" hangingPunct="1">
              <a:buFontTx/>
              <a:buChar char="•"/>
            </a:pPr>
            <a:r>
              <a:rPr lang="en-GB" altLang="en-US" sz="1600" dirty="0">
                <a:latin typeface="+mn-lt"/>
              </a:rPr>
              <a:t> Can account for dipping geology</a:t>
            </a:r>
          </a:p>
          <a:p>
            <a:pPr eaLnBrk="1" hangingPunct="1">
              <a:buFontTx/>
              <a:buChar char="•"/>
            </a:pPr>
            <a:r>
              <a:rPr lang="en-GB" altLang="en-US" sz="1600" dirty="0">
                <a:latin typeface="+mn-lt"/>
              </a:rPr>
              <a:t> Computationally expensive (~60-120 times longer than post-stack)</a:t>
            </a:r>
          </a:p>
          <a:p>
            <a:pPr eaLnBrk="1" hangingPunct="1">
              <a:buFontTx/>
              <a:buChar char="•"/>
            </a:pPr>
            <a:endParaRPr lang="en-GB" altLang="en-US" sz="1600" dirty="0">
              <a:latin typeface="+mn-lt"/>
            </a:endParaRPr>
          </a:p>
          <a:p>
            <a:pPr eaLnBrk="1" hangingPunct="1"/>
            <a:r>
              <a:rPr lang="en-GB" altLang="en-US" sz="1600" b="1" dirty="0">
                <a:latin typeface="+mn-lt"/>
              </a:rPr>
              <a:t>Time Migration</a:t>
            </a:r>
          </a:p>
          <a:p>
            <a:pPr eaLnBrk="1" hangingPunct="1"/>
            <a:endParaRPr lang="en-GB" altLang="en-US" sz="1600" dirty="0">
              <a:latin typeface="+mn-lt"/>
            </a:endParaRPr>
          </a:p>
          <a:p>
            <a:pPr eaLnBrk="1" hangingPunct="1"/>
            <a:endParaRPr lang="en-GB" altLang="en-US" sz="1600" dirty="0">
              <a:latin typeface="+mn-lt"/>
            </a:endParaRPr>
          </a:p>
          <a:p>
            <a:pPr eaLnBrk="1" hangingPunct="1"/>
            <a:r>
              <a:rPr lang="en-GB" altLang="en-US" sz="1600" b="1" dirty="0">
                <a:latin typeface="+mn-lt"/>
              </a:rPr>
              <a:t>Depth Migration</a:t>
            </a:r>
          </a:p>
          <a:p>
            <a:pPr eaLnBrk="1" hangingPunct="1">
              <a:buFontTx/>
              <a:buChar char="•"/>
            </a:pPr>
            <a:r>
              <a:rPr lang="en-GB" altLang="en-US" sz="1600" dirty="0">
                <a:latin typeface="+mn-lt"/>
              </a:rPr>
              <a:t> An accurate 2 or 3D velocity model is required so that moveout curves can be accurately calculated</a:t>
            </a:r>
          </a:p>
          <a:p>
            <a:pPr eaLnBrk="1" hangingPunct="1">
              <a:buFont typeface="Wingdings" pitchFamily="2" charset="2"/>
              <a:buChar char="Ø"/>
            </a:pPr>
            <a:endParaRPr lang="en-GB" altLang="en-US" sz="1800" dirty="0">
              <a:latin typeface="+mn-lt"/>
            </a:endParaRPr>
          </a:p>
          <a:p>
            <a:pPr eaLnBrk="1" hangingPunct="1"/>
            <a:endParaRPr lang="en-GB" altLang="en-US" sz="1800" dirty="0">
              <a:latin typeface="+mn-lt"/>
            </a:endParaRPr>
          </a:p>
        </p:txBody>
      </p:sp>
      <p:pic>
        <p:nvPicPr>
          <p:cNvPr id="20482" name="Picture 2">
            <a:extLst>
              <a:ext uri="{FF2B5EF4-FFF2-40B4-BE49-F238E27FC236}">
                <a16:creationId xmlns:a16="http://schemas.microsoft.com/office/drawing/2014/main" id="{32E80934-B32B-144B-A33D-5AEEB45E77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3775" y="1009650"/>
            <a:ext cx="2193925" cy="179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3" name="Picture 3">
            <a:extLst>
              <a:ext uri="{FF2B5EF4-FFF2-40B4-BE49-F238E27FC236}">
                <a16:creationId xmlns:a16="http://schemas.microsoft.com/office/drawing/2014/main" id="{8417DB44-E69B-DE4F-AC07-A2ACA16A6B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1513" y="1081088"/>
            <a:ext cx="2163762" cy="176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4">
            <a:extLst>
              <a:ext uri="{FF2B5EF4-FFF2-40B4-BE49-F238E27FC236}">
                <a16:creationId xmlns:a16="http://schemas.microsoft.com/office/drawing/2014/main" id="{EE81391F-520E-4146-8EB2-40EC9A49DC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3300" y="2905125"/>
            <a:ext cx="2179638"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 name="Picture 5">
            <a:extLst>
              <a:ext uri="{FF2B5EF4-FFF2-40B4-BE49-F238E27FC236}">
                <a16:creationId xmlns:a16="http://schemas.microsoft.com/office/drawing/2014/main" id="{C962274D-C334-2049-BD98-F7A4E9673C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16913" y="2941638"/>
            <a:ext cx="2170112" cy="176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6">
            <a:extLst>
              <a:ext uri="{FF2B5EF4-FFF2-40B4-BE49-F238E27FC236}">
                <a16:creationId xmlns:a16="http://schemas.microsoft.com/office/drawing/2014/main" id="{FDCBAB84-6E17-DB40-8C29-ABF36DC407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6975" y="4743450"/>
            <a:ext cx="563563" cy="169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7" name="TextBox 8">
            <a:extLst>
              <a:ext uri="{FF2B5EF4-FFF2-40B4-BE49-F238E27FC236}">
                <a16:creationId xmlns:a16="http://schemas.microsoft.com/office/drawing/2014/main" id="{AEDE680E-A2C2-4741-B817-E820E6D5529E}"/>
              </a:ext>
            </a:extLst>
          </p:cNvPr>
          <p:cNvSpPr txBox="1">
            <a:spLocks noChangeArrowheads="1"/>
          </p:cNvSpPr>
          <p:nvPr/>
        </p:nvSpPr>
        <p:spPr bwMode="auto">
          <a:xfrm>
            <a:off x="8777288" y="4802188"/>
            <a:ext cx="1587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GB" altLang="en-US" sz="1400">
                <a:latin typeface="Cambria" panose="02040503050406030204" pitchFamily="18" charset="0"/>
              </a:rPr>
              <a:t>Farmer et al. 1993</a:t>
            </a:r>
          </a:p>
        </p:txBody>
      </p:sp>
      <p:sp>
        <p:nvSpPr>
          <p:cNvPr id="10" name="Title 1">
            <a:extLst>
              <a:ext uri="{FF2B5EF4-FFF2-40B4-BE49-F238E27FC236}">
                <a16:creationId xmlns:a16="http://schemas.microsoft.com/office/drawing/2014/main" id="{CB40FF84-7C95-3D42-AD17-E17A57D14857}"/>
              </a:ext>
            </a:extLst>
          </p:cNvPr>
          <p:cNvSpPr txBox="1">
            <a:spLocks/>
          </p:cNvSpPr>
          <p:nvPr/>
        </p:nvSpPr>
        <p:spPr bwMode="auto">
          <a:xfrm>
            <a:off x="307398" y="-231775"/>
            <a:ext cx="7772400" cy="1143000"/>
          </a:xfrm>
          <a:prstGeom prst="rect">
            <a:avLst/>
          </a:prstGeom>
          <a:noFill/>
          <a:ln w="9525">
            <a:noFill/>
            <a:miter lim="800000"/>
            <a:headEnd/>
            <a:tailEnd/>
          </a:ln>
          <a:effectLst/>
        </p:spPr>
        <p:txBody>
          <a:bodyPr anchor="ctr"/>
          <a:lstStyle/>
          <a:p>
            <a:pPr>
              <a:defRPr/>
            </a:pPr>
            <a:r>
              <a:rPr lang="en-US" sz="3200" b="1" kern="0" dirty="0">
                <a:solidFill>
                  <a:schemeClr val="bg1"/>
                </a:solidFill>
                <a:latin typeface="+mj-lt"/>
                <a:ea typeface="+mj-ea"/>
                <a:cs typeface="+mj-cs"/>
              </a:rPr>
              <a:t>Migration options</a:t>
            </a:r>
          </a:p>
        </p:txBody>
      </p:sp>
      <p:sp>
        <p:nvSpPr>
          <p:cNvPr id="20489" name="TextBox 2">
            <a:extLst>
              <a:ext uri="{FF2B5EF4-FFF2-40B4-BE49-F238E27FC236}">
                <a16:creationId xmlns:a16="http://schemas.microsoft.com/office/drawing/2014/main" id="{E56485BC-FAB4-FB49-8D04-9776CD9D9B82}"/>
              </a:ext>
            </a:extLst>
          </p:cNvPr>
          <p:cNvSpPr txBox="1">
            <a:spLocks noChangeArrowheads="1"/>
          </p:cNvSpPr>
          <p:nvPr/>
        </p:nvSpPr>
        <p:spPr bwMode="auto">
          <a:xfrm>
            <a:off x="6985000" y="5378450"/>
            <a:ext cx="3973513"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GB" altLang="en-US" sz="1600">
                <a:solidFill>
                  <a:srgbClr val="FF0000"/>
                </a:solidFill>
                <a:latin typeface="Cambria" panose="02040503050406030204" pitchFamily="18" charset="0"/>
              </a:rPr>
              <a:t>Recommended reading: </a:t>
            </a:r>
          </a:p>
          <a:p>
            <a:pPr eaLnBrk="1" hangingPunct="1"/>
            <a:r>
              <a:rPr lang="en-GB" altLang="en-US" sz="1600">
                <a:solidFill>
                  <a:srgbClr val="FF0000"/>
                </a:solidFill>
                <a:latin typeface="Cambria" panose="02040503050406030204" pitchFamily="18" charset="0"/>
              </a:rPr>
              <a:t>Structural Imaging: Toward a Sharper Subsurface View. Farmer et al. Oilfield Review, 1993</a:t>
            </a:r>
          </a:p>
        </p:txBody>
      </p:sp>
      <p:sp>
        <p:nvSpPr>
          <p:cNvPr id="3" name="TextBox 2">
            <a:extLst>
              <a:ext uri="{FF2B5EF4-FFF2-40B4-BE49-F238E27FC236}">
                <a16:creationId xmlns:a16="http://schemas.microsoft.com/office/drawing/2014/main" id="{95087789-125D-4D43-9FEA-3C2B0DFBF480}"/>
              </a:ext>
            </a:extLst>
          </p:cNvPr>
          <p:cNvSpPr txBox="1"/>
          <p:nvPr/>
        </p:nvSpPr>
        <p:spPr>
          <a:xfrm>
            <a:off x="474999" y="5635646"/>
            <a:ext cx="5237331" cy="923330"/>
          </a:xfrm>
          <a:prstGeom prst="rect">
            <a:avLst/>
          </a:prstGeom>
          <a:noFill/>
        </p:spPr>
        <p:txBody>
          <a:bodyPr wrap="none" rtlCol="0">
            <a:spAutoFit/>
          </a:bodyPr>
          <a:lstStyle/>
          <a:p>
            <a:r>
              <a:rPr lang="en-US" dirty="0">
                <a:solidFill>
                  <a:srgbClr val="FF0000"/>
                </a:solidFill>
              </a:rPr>
              <a:t>Post-stack time migration (cheapest)</a:t>
            </a:r>
          </a:p>
          <a:p>
            <a:r>
              <a:rPr lang="en-US" dirty="0">
                <a:solidFill>
                  <a:srgbClr val="FF0000"/>
                </a:solidFill>
              </a:rPr>
              <a:t>Pre-stack depth migration (most expensive)</a:t>
            </a:r>
          </a:p>
          <a:p>
            <a:r>
              <a:rPr lang="en-US" dirty="0">
                <a:solidFill>
                  <a:srgbClr val="FF0000"/>
                </a:solidFill>
              </a:rPr>
              <a:t>Pre-stack time migration (perhaps most common)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a:extLst>
              <a:ext uri="{FF2B5EF4-FFF2-40B4-BE49-F238E27FC236}">
                <a16:creationId xmlns:a16="http://schemas.microsoft.com/office/drawing/2014/main" id="{7C50F4FB-E1F5-6B40-9895-E615173FF91F}"/>
              </a:ext>
            </a:extLst>
          </p:cNvPr>
          <p:cNvSpPr>
            <a:spLocks noGrp="1" noChangeArrowheads="1"/>
          </p:cNvSpPr>
          <p:nvPr>
            <p:ph type="title"/>
          </p:nvPr>
        </p:nvSpPr>
        <p:spPr/>
        <p:txBody>
          <a:bodyPr/>
          <a:lstStyle/>
          <a:p>
            <a:r>
              <a:rPr lang="en-GB" altLang="en-US" dirty="0"/>
              <a:t>Summary: The Shot gather</a:t>
            </a:r>
          </a:p>
        </p:txBody>
      </p:sp>
      <p:pic>
        <p:nvPicPr>
          <p:cNvPr id="59394" name="Picture 5" descr="sea.bmp">
            <a:extLst>
              <a:ext uri="{FF2B5EF4-FFF2-40B4-BE49-F238E27FC236}">
                <a16:creationId xmlns:a16="http://schemas.microsoft.com/office/drawing/2014/main" id="{9414C4A5-4939-1740-9644-2BA71F08A4E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646113"/>
            <a:ext cx="9144000" cy="556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shot2.bmp">
            <a:extLst>
              <a:ext uri="{FF2B5EF4-FFF2-40B4-BE49-F238E27FC236}">
                <a16:creationId xmlns:a16="http://schemas.microsoft.com/office/drawing/2014/main" id="{E6CD6EC8-32DF-4E4B-AE8A-9F94F9C8A7E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646113"/>
            <a:ext cx="9144000" cy="556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shot3.bmp">
            <a:extLst>
              <a:ext uri="{FF2B5EF4-FFF2-40B4-BE49-F238E27FC236}">
                <a16:creationId xmlns:a16="http://schemas.microsoft.com/office/drawing/2014/main" id="{B38B64AF-700D-C243-B4EF-91B91D32617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646113"/>
            <a:ext cx="9144000" cy="556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7" name="Picture 3" descr="shot3_CDP.bmp">
            <a:extLst>
              <a:ext uri="{FF2B5EF4-FFF2-40B4-BE49-F238E27FC236}">
                <a16:creationId xmlns:a16="http://schemas.microsoft.com/office/drawing/2014/main" id="{9A8875C8-83AA-1549-BA7C-C432811F20A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646113"/>
            <a:ext cx="9144000" cy="556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8" name="Title 1">
            <a:extLst>
              <a:ext uri="{FF2B5EF4-FFF2-40B4-BE49-F238E27FC236}">
                <a16:creationId xmlns:a16="http://schemas.microsoft.com/office/drawing/2014/main" id="{BFF9C369-643B-CC42-B1B0-78C5129E1A55}"/>
              </a:ext>
            </a:extLst>
          </p:cNvPr>
          <p:cNvSpPr>
            <a:spLocks noGrp="1" noChangeArrowheads="1"/>
          </p:cNvSpPr>
          <p:nvPr>
            <p:ph type="title"/>
          </p:nvPr>
        </p:nvSpPr>
        <p:spPr/>
        <p:txBody>
          <a:bodyPr/>
          <a:lstStyle/>
          <a:p>
            <a:r>
              <a:rPr lang="en-GB" altLang="en-US" dirty="0"/>
              <a:t>Summary: The CMP/CDP gather</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1" name="Picture 3" descr="shot3_CDP2.bmp">
            <a:extLst>
              <a:ext uri="{FF2B5EF4-FFF2-40B4-BE49-F238E27FC236}">
                <a16:creationId xmlns:a16="http://schemas.microsoft.com/office/drawing/2014/main" id="{FA490AE2-028A-D046-BA81-99BBF744B0B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646113"/>
            <a:ext cx="9144000" cy="556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2" name="Title 1">
            <a:extLst>
              <a:ext uri="{FF2B5EF4-FFF2-40B4-BE49-F238E27FC236}">
                <a16:creationId xmlns:a16="http://schemas.microsoft.com/office/drawing/2014/main" id="{9EF8759E-4131-324D-B612-CC0234A467B1}"/>
              </a:ext>
            </a:extLst>
          </p:cNvPr>
          <p:cNvSpPr>
            <a:spLocks noGrp="1" noChangeArrowheads="1"/>
          </p:cNvSpPr>
          <p:nvPr>
            <p:ph type="title"/>
          </p:nvPr>
        </p:nvSpPr>
        <p:spPr/>
        <p:txBody>
          <a:bodyPr/>
          <a:lstStyle/>
          <a:p>
            <a:r>
              <a:rPr lang="en-GB" altLang="en-US" dirty="0"/>
              <a:t>Summary: The CMP/CDP gather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extBox 1">
            <a:extLst>
              <a:ext uri="{FF2B5EF4-FFF2-40B4-BE49-F238E27FC236}">
                <a16:creationId xmlns:a16="http://schemas.microsoft.com/office/drawing/2014/main" id="{60A2D9CD-9FE1-CC4A-8ED9-DF4AF6142665}"/>
              </a:ext>
            </a:extLst>
          </p:cNvPr>
          <p:cNvSpPr txBox="1">
            <a:spLocks noChangeArrowheads="1"/>
          </p:cNvSpPr>
          <p:nvPr/>
        </p:nvSpPr>
        <p:spPr bwMode="auto">
          <a:xfrm>
            <a:off x="217488" y="95250"/>
            <a:ext cx="37068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b="1">
                <a:solidFill>
                  <a:schemeClr val="bg1"/>
                </a:solidFill>
                <a:latin typeface="Calibri" panose="020F0502020204030204" pitchFamily="34" charset="0"/>
              </a:rPr>
              <a:t>Processing workflow</a:t>
            </a:r>
          </a:p>
        </p:txBody>
      </p:sp>
      <p:pic>
        <p:nvPicPr>
          <p:cNvPr id="10242" name="Picture 3">
            <a:extLst>
              <a:ext uri="{FF2B5EF4-FFF2-40B4-BE49-F238E27FC236}">
                <a16:creationId xmlns:a16="http://schemas.microsoft.com/office/drawing/2014/main" id="{A3FFC97E-08D0-A041-BBE3-4F5DD3E273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9175" y="946150"/>
            <a:ext cx="7666038"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TextBox 4">
            <a:extLst>
              <a:ext uri="{FF2B5EF4-FFF2-40B4-BE49-F238E27FC236}">
                <a16:creationId xmlns:a16="http://schemas.microsoft.com/office/drawing/2014/main" id="{8E834AED-D0F3-BE4B-8D62-D65F596A84E0}"/>
              </a:ext>
            </a:extLst>
          </p:cNvPr>
          <p:cNvSpPr txBox="1">
            <a:spLocks noChangeArrowheads="1"/>
          </p:cNvSpPr>
          <p:nvPr/>
        </p:nvSpPr>
        <p:spPr bwMode="auto">
          <a:xfrm>
            <a:off x="8164513" y="6151563"/>
            <a:ext cx="15192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sz="1400">
                <a:solidFill>
                  <a:schemeClr val="tx1"/>
                </a:solidFill>
                <a:latin typeface="Calibri" panose="020F0502020204030204" pitchFamily="34" charset="0"/>
              </a:rPr>
              <a:t>Farmer et al. 1994</a:t>
            </a:r>
          </a:p>
        </p:txBody>
      </p:sp>
      <p:sp>
        <p:nvSpPr>
          <p:cNvPr id="6" name="Rectangle 5">
            <a:extLst>
              <a:ext uri="{FF2B5EF4-FFF2-40B4-BE49-F238E27FC236}">
                <a16:creationId xmlns:a16="http://schemas.microsoft.com/office/drawing/2014/main" id="{A22D1ACB-9855-2841-AA81-F6E5E9925B86}"/>
              </a:ext>
            </a:extLst>
          </p:cNvPr>
          <p:cNvSpPr/>
          <p:nvPr/>
        </p:nvSpPr>
        <p:spPr>
          <a:xfrm>
            <a:off x="4044950" y="3603625"/>
            <a:ext cx="4154488" cy="7112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 name="TextBox 1">
            <a:extLst>
              <a:ext uri="{FF2B5EF4-FFF2-40B4-BE49-F238E27FC236}">
                <a16:creationId xmlns:a16="http://schemas.microsoft.com/office/drawing/2014/main" id="{9577612A-6E19-D749-A00C-409C639BBA9A}"/>
              </a:ext>
            </a:extLst>
          </p:cNvPr>
          <p:cNvSpPr txBox="1">
            <a:spLocks noChangeArrowheads="1"/>
          </p:cNvSpPr>
          <p:nvPr/>
        </p:nvSpPr>
        <p:spPr bwMode="auto">
          <a:xfrm>
            <a:off x="8628063" y="3221038"/>
            <a:ext cx="3475037" cy="1200329"/>
          </a:xfrm>
          <a:prstGeom prst="rect">
            <a:avLst/>
          </a:prstGeom>
          <a:solidFill>
            <a:schemeClr val="bg1"/>
          </a:solidFill>
          <a:ln w="9525">
            <a:solidFill>
              <a:schemeClr val="tx1"/>
            </a:solidFill>
            <a:miter lim="800000"/>
            <a:headEnd/>
            <a:tailEnd/>
          </a:ln>
        </p:spPr>
        <p:txBody>
          <a:bodyPr>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GB" altLang="en-US" sz="1800" dirty="0">
                <a:solidFill>
                  <a:schemeClr val="tx1"/>
                </a:solidFill>
              </a:rPr>
              <a:t>In this course we are just going</a:t>
            </a:r>
          </a:p>
          <a:p>
            <a:pPr>
              <a:spcBef>
                <a:spcPct val="0"/>
              </a:spcBef>
              <a:buFontTx/>
              <a:buNone/>
            </a:pPr>
            <a:r>
              <a:rPr lang="en-GB" altLang="en-US" sz="1800" dirty="0">
                <a:solidFill>
                  <a:schemeClr val="tx1"/>
                </a:solidFill>
              </a:rPr>
              <a:t>to cover the key processing steps needed to go from raw shot gathers to ‘stacked’ data</a:t>
            </a:r>
          </a:p>
        </p:txBody>
      </p:sp>
      <p:sp>
        <p:nvSpPr>
          <p:cNvPr id="4" name="Right Arrow 3">
            <a:extLst>
              <a:ext uri="{FF2B5EF4-FFF2-40B4-BE49-F238E27FC236}">
                <a16:creationId xmlns:a16="http://schemas.microsoft.com/office/drawing/2014/main" id="{26315A94-E443-464E-9A46-702DD0EB2702}"/>
              </a:ext>
            </a:extLst>
          </p:cNvPr>
          <p:cNvSpPr/>
          <p:nvPr/>
        </p:nvSpPr>
        <p:spPr>
          <a:xfrm rot="10800000">
            <a:off x="8280400" y="3825875"/>
            <a:ext cx="334963" cy="26670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a:extLst>
              <a:ext uri="{FF2B5EF4-FFF2-40B4-BE49-F238E27FC236}">
                <a16:creationId xmlns:a16="http://schemas.microsoft.com/office/drawing/2014/main" id="{6C2AE7C6-AE08-0D45-B4A6-36EE9D162040}"/>
              </a:ext>
            </a:extLst>
          </p:cNvPr>
          <p:cNvSpPr>
            <a:spLocks noGrp="1" noChangeArrowheads="1"/>
          </p:cNvSpPr>
          <p:nvPr>
            <p:ph type="title"/>
          </p:nvPr>
        </p:nvSpPr>
        <p:spPr/>
        <p:txBody>
          <a:bodyPr/>
          <a:lstStyle/>
          <a:p>
            <a:r>
              <a:rPr lang="en-GB" altLang="en-US" dirty="0"/>
              <a:t>Summary: NMO correction</a:t>
            </a:r>
          </a:p>
        </p:txBody>
      </p:sp>
      <p:pic>
        <p:nvPicPr>
          <p:cNvPr id="62466" name="Picture 3" descr="shot3_NMO.bmp">
            <a:extLst>
              <a:ext uri="{FF2B5EF4-FFF2-40B4-BE49-F238E27FC236}">
                <a16:creationId xmlns:a16="http://schemas.microsoft.com/office/drawing/2014/main" id="{85B759CA-66D9-7540-956B-5128475D05A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646113"/>
            <a:ext cx="9144000" cy="556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a:extLst>
              <a:ext uri="{FF2B5EF4-FFF2-40B4-BE49-F238E27FC236}">
                <a16:creationId xmlns:a16="http://schemas.microsoft.com/office/drawing/2014/main" id="{BEFB826B-1A42-8D41-ADA4-86DCBA495D8C}"/>
              </a:ext>
            </a:extLst>
          </p:cNvPr>
          <p:cNvSpPr>
            <a:spLocks noGrp="1" noChangeArrowheads="1"/>
          </p:cNvSpPr>
          <p:nvPr>
            <p:ph type="title"/>
          </p:nvPr>
        </p:nvSpPr>
        <p:spPr/>
        <p:txBody>
          <a:bodyPr/>
          <a:lstStyle/>
          <a:p>
            <a:r>
              <a:rPr lang="en-GB" altLang="en-US"/>
              <a:t>Zero-offset stacked section</a:t>
            </a:r>
          </a:p>
        </p:txBody>
      </p:sp>
      <p:pic>
        <p:nvPicPr>
          <p:cNvPr id="63490" name="Picture 3" descr="shot3_stacked.bmp">
            <a:extLst>
              <a:ext uri="{FF2B5EF4-FFF2-40B4-BE49-F238E27FC236}">
                <a16:creationId xmlns:a16="http://schemas.microsoft.com/office/drawing/2014/main" id="{3762A8EB-E555-1340-93FE-CC222BC08A0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646113"/>
            <a:ext cx="9144000" cy="556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3" name="Picture 3" descr="shot3_stacked2.bmp">
            <a:extLst>
              <a:ext uri="{FF2B5EF4-FFF2-40B4-BE49-F238E27FC236}">
                <a16:creationId xmlns:a16="http://schemas.microsoft.com/office/drawing/2014/main" id="{3F9C38EE-F9DA-0940-96BF-20287217A3B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646113"/>
            <a:ext cx="9144000" cy="556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4" name="Title 1">
            <a:extLst>
              <a:ext uri="{FF2B5EF4-FFF2-40B4-BE49-F238E27FC236}">
                <a16:creationId xmlns:a16="http://schemas.microsoft.com/office/drawing/2014/main" id="{BD04A3EC-B38B-1F49-BA77-D4E0D9E1DE34}"/>
              </a:ext>
            </a:extLst>
          </p:cNvPr>
          <p:cNvSpPr>
            <a:spLocks noGrp="1" noChangeArrowheads="1"/>
          </p:cNvSpPr>
          <p:nvPr>
            <p:ph type="title"/>
          </p:nvPr>
        </p:nvSpPr>
        <p:spPr/>
        <p:txBody>
          <a:bodyPr/>
          <a:lstStyle/>
          <a:p>
            <a:r>
              <a:rPr lang="en-GB" altLang="en-US"/>
              <a:t>Zero-offset stacked section</a:t>
            </a:r>
          </a:p>
        </p:txBody>
      </p:sp>
      <p:pic>
        <p:nvPicPr>
          <p:cNvPr id="64515" name="Picture 3" descr="shot3_stacked2.bmp">
            <a:extLst>
              <a:ext uri="{FF2B5EF4-FFF2-40B4-BE49-F238E27FC236}">
                <a16:creationId xmlns:a16="http://schemas.microsoft.com/office/drawing/2014/main" id="{9B9D4C35-F419-B144-939F-4DB0FBDD841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798513"/>
            <a:ext cx="9144000" cy="556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a:extLst>
              <a:ext uri="{FF2B5EF4-FFF2-40B4-BE49-F238E27FC236}">
                <a16:creationId xmlns:a16="http://schemas.microsoft.com/office/drawing/2014/main" id="{EC418A56-577E-A142-A0E0-D5D82959ADF3}"/>
              </a:ext>
            </a:extLst>
          </p:cNvPr>
          <p:cNvSpPr>
            <a:spLocks noGrp="1" noChangeArrowheads="1"/>
          </p:cNvSpPr>
          <p:nvPr>
            <p:ph type="title"/>
          </p:nvPr>
        </p:nvSpPr>
        <p:spPr/>
        <p:txBody>
          <a:bodyPr/>
          <a:lstStyle/>
          <a:p>
            <a:r>
              <a:rPr lang="en-GB" altLang="en-US" dirty="0"/>
              <a:t>Summary</a:t>
            </a:r>
          </a:p>
        </p:txBody>
      </p:sp>
      <p:pic>
        <p:nvPicPr>
          <p:cNvPr id="65538" name="Picture 6" descr="shot_gather.jpg">
            <a:extLst>
              <a:ext uri="{FF2B5EF4-FFF2-40B4-BE49-F238E27FC236}">
                <a16:creationId xmlns:a16="http://schemas.microsoft.com/office/drawing/2014/main" id="{A5FC656D-22A3-F24A-A7DD-3A4E7F78C8D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3225" y="1293813"/>
            <a:ext cx="2719388"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39" name="Picture 2">
            <a:extLst>
              <a:ext uri="{FF2B5EF4-FFF2-40B4-BE49-F238E27FC236}">
                <a16:creationId xmlns:a16="http://schemas.microsoft.com/office/drawing/2014/main" id="{5BD0DA53-F57B-7E46-94A1-6C3E80BC4A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470275"/>
            <a:ext cx="257175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0" name="TextBox 5">
            <a:extLst>
              <a:ext uri="{FF2B5EF4-FFF2-40B4-BE49-F238E27FC236}">
                <a16:creationId xmlns:a16="http://schemas.microsoft.com/office/drawing/2014/main" id="{A5B9F141-2C2F-704A-994B-147709C200D2}"/>
              </a:ext>
            </a:extLst>
          </p:cNvPr>
          <p:cNvSpPr txBox="1">
            <a:spLocks noChangeArrowheads="1"/>
          </p:cNvSpPr>
          <p:nvPr/>
        </p:nvSpPr>
        <p:spPr bwMode="auto">
          <a:xfrm>
            <a:off x="1873250" y="4937125"/>
            <a:ext cx="2497138"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sz="1400">
                <a:solidFill>
                  <a:schemeClr val="tx1"/>
                </a:solidFill>
                <a:latin typeface="Calibri" panose="020F0502020204030204" pitchFamily="34" charset="0"/>
              </a:rPr>
              <a:t>Straight lines= direct waves/</a:t>
            </a:r>
          </a:p>
          <a:p>
            <a:pPr eaLnBrk="1" hangingPunct="1">
              <a:spcBef>
                <a:spcPct val="0"/>
              </a:spcBef>
              <a:buFontTx/>
              <a:buNone/>
            </a:pPr>
            <a:r>
              <a:rPr lang="en-GB" altLang="en-US" sz="1400">
                <a:solidFill>
                  <a:schemeClr val="tx1"/>
                </a:solidFill>
                <a:latin typeface="Calibri" panose="020F0502020204030204" pitchFamily="34" charset="0"/>
              </a:rPr>
              <a:t>                        head waves</a:t>
            </a:r>
          </a:p>
          <a:p>
            <a:pPr eaLnBrk="1" hangingPunct="1">
              <a:spcBef>
                <a:spcPct val="0"/>
              </a:spcBef>
              <a:buFontTx/>
              <a:buNone/>
            </a:pPr>
            <a:r>
              <a:rPr lang="en-GB" altLang="en-US" sz="1400">
                <a:solidFill>
                  <a:schemeClr val="tx1"/>
                </a:solidFill>
                <a:latin typeface="Calibri" panose="020F0502020204030204" pitchFamily="34" charset="0"/>
              </a:rPr>
              <a:t>Hyperbola= reflections</a:t>
            </a:r>
          </a:p>
          <a:p>
            <a:pPr eaLnBrk="1" hangingPunct="1">
              <a:spcBef>
                <a:spcPct val="0"/>
              </a:spcBef>
              <a:buFontTx/>
              <a:buNone/>
            </a:pPr>
            <a:endParaRPr lang="en-GB" altLang="en-US" sz="1400">
              <a:solidFill>
                <a:schemeClr val="tx1"/>
              </a:solidFill>
              <a:latin typeface="Calibri" panose="020F0502020204030204" pitchFamily="34" charset="0"/>
            </a:endParaRPr>
          </a:p>
          <a:p>
            <a:pPr eaLnBrk="1" hangingPunct="1">
              <a:spcBef>
                <a:spcPct val="0"/>
              </a:spcBef>
              <a:buFontTx/>
              <a:buNone/>
            </a:pPr>
            <a:r>
              <a:rPr lang="en-GB" altLang="en-US" sz="1400">
                <a:solidFill>
                  <a:schemeClr val="tx1"/>
                </a:solidFill>
                <a:latin typeface="Calibri" panose="020F0502020204030204" pitchFamily="34" charset="0"/>
              </a:rPr>
              <a:t>Images DIFFERENT points in the</a:t>
            </a:r>
          </a:p>
          <a:p>
            <a:pPr eaLnBrk="1" hangingPunct="1">
              <a:spcBef>
                <a:spcPct val="0"/>
              </a:spcBef>
              <a:buFontTx/>
              <a:buNone/>
            </a:pPr>
            <a:r>
              <a:rPr lang="en-GB" altLang="en-US" sz="1400">
                <a:solidFill>
                  <a:schemeClr val="tx1"/>
                </a:solidFill>
                <a:latin typeface="Calibri" panose="020F0502020204030204" pitchFamily="34" charset="0"/>
              </a:rPr>
              <a:t>sub-surface</a:t>
            </a:r>
          </a:p>
          <a:p>
            <a:pPr eaLnBrk="1" hangingPunct="1">
              <a:spcBef>
                <a:spcPct val="0"/>
              </a:spcBef>
              <a:buFontTx/>
              <a:buNone/>
            </a:pPr>
            <a:endParaRPr lang="en-GB" altLang="en-US" sz="1400">
              <a:solidFill>
                <a:schemeClr val="tx1"/>
              </a:solidFill>
              <a:latin typeface="Calibri" panose="020F0502020204030204" pitchFamily="34" charset="0"/>
            </a:endParaRPr>
          </a:p>
          <a:p>
            <a:pPr eaLnBrk="1" hangingPunct="1">
              <a:spcBef>
                <a:spcPct val="0"/>
              </a:spcBef>
              <a:buFontTx/>
              <a:buNone/>
            </a:pPr>
            <a:r>
              <a:rPr lang="en-GB" altLang="en-US" sz="1400">
                <a:solidFill>
                  <a:schemeClr val="tx1"/>
                </a:solidFill>
                <a:latin typeface="Calibri" panose="020F0502020204030204" pitchFamily="34" charset="0"/>
              </a:rPr>
              <a:t>Recording from a single shot</a:t>
            </a:r>
          </a:p>
        </p:txBody>
      </p:sp>
      <p:sp>
        <p:nvSpPr>
          <p:cNvPr id="65541" name="TextBox 6">
            <a:extLst>
              <a:ext uri="{FF2B5EF4-FFF2-40B4-BE49-F238E27FC236}">
                <a16:creationId xmlns:a16="http://schemas.microsoft.com/office/drawing/2014/main" id="{713E804D-5275-BA43-85DA-3408833CBA97}"/>
              </a:ext>
            </a:extLst>
          </p:cNvPr>
          <p:cNvSpPr txBox="1">
            <a:spLocks noChangeArrowheads="1"/>
          </p:cNvSpPr>
          <p:nvPr/>
        </p:nvSpPr>
        <p:spPr bwMode="auto">
          <a:xfrm>
            <a:off x="1855788" y="922338"/>
            <a:ext cx="13668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sz="1800">
                <a:solidFill>
                  <a:schemeClr val="tx1"/>
                </a:solidFill>
                <a:latin typeface="Calibri" panose="020F0502020204030204" pitchFamily="34" charset="0"/>
              </a:rPr>
              <a:t>Shot gathers</a:t>
            </a:r>
          </a:p>
        </p:txBody>
      </p:sp>
      <p:pic>
        <p:nvPicPr>
          <p:cNvPr id="92163" name="Picture 3">
            <a:extLst>
              <a:ext uri="{FF2B5EF4-FFF2-40B4-BE49-F238E27FC236}">
                <a16:creationId xmlns:a16="http://schemas.microsoft.com/office/drawing/2014/main" id="{8AC2BEBB-E22F-1F49-A83E-E3C9D750A6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0438" y="1322388"/>
            <a:ext cx="1924050"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E5B04935-6EC4-8043-BF10-F72CE7DA6359}"/>
              </a:ext>
            </a:extLst>
          </p:cNvPr>
          <p:cNvSpPr/>
          <p:nvPr/>
        </p:nvSpPr>
        <p:spPr>
          <a:xfrm>
            <a:off x="4598988" y="3084513"/>
            <a:ext cx="2486025" cy="14208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GB" dirty="0"/>
              <a:t>C</a:t>
            </a:r>
          </a:p>
        </p:txBody>
      </p:sp>
      <p:sp>
        <p:nvSpPr>
          <p:cNvPr id="10" name="TextBox 9">
            <a:extLst>
              <a:ext uri="{FF2B5EF4-FFF2-40B4-BE49-F238E27FC236}">
                <a16:creationId xmlns:a16="http://schemas.microsoft.com/office/drawing/2014/main" id="{CCCCC576-722A-4B47-AE91-39A685FE6A52}"/>
              </a:ext>
            </a:extLst>
          </p:cNvPr>
          <p:cNvSpPr txBox="1">
            <a:spLocks noChangeArrowheads="1"/>
          </p:cNvSpPr>
          <p:nvPr/>
        </p:nvSpPr>
        <p:spPr bwMode="auto">
          <a:xfrm>
            <a:off x="4475163" y="939800"/>
            <a:ext cx="2686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sz="1800">
                <a:solidFill>
                  <a:schemeClr val="tx1"/>
                </a:solidFill>
                <a:latin typeface="Calibri" panose="020F0502020204030204" pitchFamily="34" charset="0"/>
              </a:rPr>
              <a:t>Common mid-point gather</a:t>
            </a:r>
          </a:p>
        </p:txBody>
      </p:sp>
      <p:sp>
        <p:nvSpPr>
          <p:cNvPr id="11" name="TextBox 10">
            <a:extLst>
              <a:ext uri="{FF2B5EF4-FFF2-40B4-BE49-F238E27FC236}">
                <a16:creationId xmlns:a16="http://schemas.microsoft.com/office/drawing/2014/main" id="{EEDC2AEB-43B0-8146-AEF0-7C39A2ED0063}"/>
              </a:ext>
            </a:extLst>
          </p:cNvPr>
          <p:cNvSpPr txBox="1">
            <a:spLocks noChangeArrowheads="1"/>
          </p:cNvSpPr>
          <p:nvPr/>
        </p:nvSpPr>
        <p:spPr bwMode="auto">
          <a:xfrm rot="5400000">
            <a:off x="4231481" y="2110582"/>
            <a:ext cx="10001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sz="1000">
                <a:solidFill>
                  <a:schemeClr val="tx1"/>
                </a:solidFill>
              </a:rPr>
              <a:t>Travel time (s)</a:t>
            </a:r>
          </a:p>
        </p:txBody>
      </p:sp>
      <p:sp>
        <p:nvSpPr>
          <p:cNvPr id="12" name="TextBox 11">
            <a:extLst>
              <a:ext uri="{FF2B5EF4-FFF2-40B4-BE49-F238E27FC236}">
                <a16:creationId xmlns:a16="http://schemas.microsoft.com/office/drawing/2014/main" id="{F4734E01-8C8C-E84D-8ABB-606CD541647D}"/>
              </a:ext>
            </a:extLst>
          </p:cNvPr>
          <p:cNvSpPr txBox="1">
            <a:spLocks noChangeArrowheads="1"/>
          </p:cNvSpPr>
          <p:nvPr/>
        </p:nvSpPr>
        <p:spPr bwMode="auto">
          <a:xfrm>
            <a:off x="4799013" y="3092450"/>
            <a:ext cx="210026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sz="1000">
                <a:solidFill>
                  <a:schemeClr val="tx1"/>
                </a:solidFill>
              </a:rPr>
              <a:t>Offset  between shot and receiver</a:t>
            </a:r>
          </a:p>
        </p:txBody>
      </p:sp>
      <p:pic>
        <p:nvPicPr>
          <p:cNvPr id="92164" name="Picture 4">
            <a:extLst>
              <a:ext uri="{FF2B5EF4-FFF2-40B4-BE49-F238E27FC236}">
                <a16:creationId xmlns:a16="http://schemas.microsoft.com/office/drawing/2014/main" id="{D92923E6-F830-094D-9C7F-E5D1ED2460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2788" y="3338513"/>
            <a:ext cx="2581275"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BE138E09-2177-2246-ABAB-7D319D865A08}"/>
              </a:ext>
            </a:extLst>
          </p:cNvPr>
          <p:cNvSpPr txBox="1">
            <a:spLocks noChangeArrowheads="1"/>
          </p:cNvSpPr>
          <p:nvPr/>
        </p:nvSpPr>
        <p:spPr bwMode="auto">
          <a:xfrm>
            <a:off x="4602163" y="4900613"/>
            <a:ext cx="2541587"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sz="1400">
                <a:solidFill>
                  <a:schemeClr val="tx1"/>
                </a:solidFill>
                <a:latin typeface="Calibri" panose="020F0502020204030204" pitchFamily="34" charset="0"/>
              </a:rPr>
              <a:t>Straight lines= direct waves/</a:t>
            </a:r>
          </a:p>
          <a:p>
            <a:pPr eaLnBrk="1" hangingPunct="1">
              <a:spcBef>
                <a:spcPct val="0"/>
              </a:spcBef>
              <a:buFontTx/>
              <a:buNone/>
            </a:pPr>
            <a:r>
              <a:rPr lang="en-GB" altLang="en-US" sz="1400">
                <a:solidFill>
                  <a:schemeClr val="tx1"/>
                </a:solidFill>
                <a:latin typeface="Calibri" panose="020F0502020204030204" pitchFamily="34" charset="0"/>
              </a:rPr>
              <a:t>                        head waves</a:t>
            </a:r>
          </a:p>
          <a:p>
            <a:pPr eaLnBrk="1" hangingPunct="1">
              <a:spcBef>
                <a:spcPct val="0"/>
              </a:spcBef>
              <a:buFontTx/>
              <a:buNone/>
            </a:pPr>
            <a:r>
              <a:rPr lang="en-GB" altLang="en-US" sz="1400">
                <a:solidFill>
                  <a:schemeClr val="tx1"/>
                </a:solidFill>
                <a:latin typeface="Calibri" panose="020F0502020204030204" pitchFamily="34" charset="0"/>
              </a:rPr>
              <a:t>Hyperbola= reflections</a:t>
            </a:r>
          </a:p>
          <a:p>
            <a:pPr eaLnBrk="1" hangingPunct="1">
              <a:spcBef>
                <a:spcPct val="0"/>
              </a:spcBef>
              <a:buFontTx/>
              <a:buNone/>
            </a:pPr>
            <a:endParaRPr lang="en-GB" altLang="en-US" sz="1400">
              <a:solidFill>
                <a:schemeClr val="tx1"/>
              </a:solidFill>
              <a:latin typeface="Calibri" panose="020F0502020204030204" pitchFamily="34" charset="0"/>
            </a:endParaRPr>
          </a:p>
          <a:p>
            <a:pPr eaLnBrk="1" hangingPunct="1">
              <a:spcBef>
                <a:spcPct val="0"/>
              </a:spcBef>
              <a:buFontTx/>
              <a:buNone/>
            </a:pPr>
            <a:r>
              <a:rPr lang="en-GB" altLang="en-US" sz="1400">
                <a:solidFill>
                  <a:schemeClr val="tx1"/>
                </a:solidFill>
                <a:latin typeface="Calibri" panose="020F0502020204030204" pitchFamily="34" charset="0"/>
              </a:rPr>
              <a:t>Images the SAME point in the</a:t>
            </a:r>
          </a:p>
          <a:p>
            <a:pPr eaLnBrk="1" hangingPunct="1">
              <a:spcBef>
                <a:spcPct val="0"/>
              </a:spcBef>
              <a:buFontTx/>
              <a:buNone/>
            </a:pPr>
            <a:r>
              <a:rPr lang="en-GB" altLang="en-US" sz="1400">
                <a:solidFill>
                  <a:schemeClr val="tx1"/>
                </a:solidFill>
                <a:latin typeface="Calibri" panose="020F0502020204030204" pitchFamily="34" charset="0"/>
              </a:rPr>
              <a:t>sub-surface (unless dipping)</a:t>
            </a:r>
          </a:p>
          <a:p>
            <a:pPr eaLnBrk="1" hangingPunct="1">
              <a:spcBef>
                <a:spcPct val="0"/>
              </a:spcBef>
              <a:buFontTx/>
              <a:buNone/>
            </a:pPr>
            <a:endParaRPr lang="en-GB" altLang="en-US" sz="1400">
              <a:solidFill>
                <a:schemeClr val="tx1"/>
              </a:solidFill>
              <a:latin typeface="Calibri" panose="020F0502020204030204" pitchFamily="34" charset="0"/>
            </a:endParaRPr>
          </a:p>
          <a:p>
            <a:pPr eaLnBrk="1" hangingPunct="1">
              <a:spcBef>
                <a:spcPct val="0"/>
              </a:spcBef>
              <a:buFontTx/>
              <a:buNone/>
            </a:pPr>
            <a:r>
              <a:rPr lang="en-GB" altLang="en-US" sz="1400">
                <a:solidFill>
                  <a:schemeClr val="tx1"/>
                </a:solidFill>
                <a:latin typeface="Calibri" panose="020F0502020204030204" pitchFamily="34" charset="0"/>
              </a:rPr>
              <a:t>Compilation from multiple shots</a:t>
            </a:r>
          </a:p>
        </p:txBody>
      </p:sp>
      <p:sp>
        <p:nvSpPr>
          <p:cNvPr id="15" name="TextBox 14">
            <a:extLst>
              <a:ext uri="{FF2B5EF4-FFF2-40B4-BE49-F238E27FC236}">
                <a16:creationId xmlns:a16="http://schemas.microsoft.com/office/drawing/2014/main" id="{F32CD223-F66A-6444-ADFD-44E3EC35DC8C}"/>
              </a:ext>
            </a:extLst>
          </p:cNvPr>
          <p:cNvSpPr txBox="1">
            <a:spLocks noChangeArrowheads="1"/>
          </p:cNvSpPr>
          <p:nvPr/>
        </p:nvSpPr>
        <p:spPr bwMode="auto">
          <a:xfrm>
            <a:off x="8207375" y="1022350"/>
            <a:ext cx="1609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sz="1800">
                <a:solidFill>
                  <a:schemeClr val="tx1"/>
                </a:solidFill>
                <a:latin typeface="Calibri" panose="020F0502020204030204" pitchFamily="34" charset="0"/>
              </a:rPr>
              <a:t>Seismic section</a:t>
            </a:r>
          </a:p>
        </p:txBody>
      </p:sp>
      <p:pic>
        <p:nvPicPr>
          <p:cNvPr id="92165" name="Picture 5">
            <a:extLst>
              <a:ext uri="{FF2B5EF4-FFF2-40B4-BE49-F238E27FC236}">
                <a16:creationId xmlns:a16="http://schemas.microsoft.com/office/drawing/2014/main" id="{CC5B570C-9090-2B4A-9331-B129922651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1438" y="1422400"/>
            <a:ext cx="2611437"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5BD95487-F472-8940-89FE-F55632400AF7}"/>
              </a:ext>
            </a:extLst>
          </p:cNvPr>
          <p:cNvSpPr txBox="1">
            <a:spLocks noChangeArrowheads="1"/>
          </p:cNvSpPr>
          <p:nvPr/>
        </p:nvSpPr>
        <p:spPr bwMode="auto">
          <a:xfrm rot="5400000">
            <a:off x="7044531" y="2262982"/>
            <a:ext cx="10001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sz="1000">
                <a:solidFill>
                  <a:schemeClr val="tx1"/>
                </a:solidFill>
              </a:rPr>
              <a:t>Travel time (s)</a:t>
            </a:r>
          </a:p>
        </p:txBody>
      </p:sp>
      <p:sp>
        <p:nvSpPr>
          <p:cNvPr id="18" name="TextBox 17">
            <a:extLst>
              <a:ext uri="{FF2B5EF4-FFF2-40B4-BE49-F238E27FC236}">
                <a16:creationId xmlns:a16="http://schemas.microsoft.com/office/drawing/2014/main" id="{A96C8ECA-1B40-6348-AD57-D6B03A2C680D}"/>
              </a:ext>
            </a:extLst>
          </p:cNvPr>
          <p:cNvSpPr txBox="1">
            <a:spLocks noChangeArrowheads="1"/>
          </p:cNvSpPr>
          <p:nvPr/>
        </p:nvSpPr>
        <p:spPr bwMode="auto">
          <a:xfrm>
            <a:off x="8474075" y="2984500"/>
            <a:ext cx="114617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sz="1000">
                <a:solidFill>
                  <a:schemeClr val="tx1"/>
                </a:solidFill>
                <a:latin typeface="Calibri" panose="020F0502020204030204" pitchFamily="34" charset="0"/>
              </a:rPr>
              <a:t>CMP/CDP number</a:t>
            </a:r>
          </a:p>
        </p:txBody>
      </p:sp>
      <p:pic>
        <p:nvPicPr>
          <p:cNvPr id="92166" name="Picture 6">
            <a:extLst>
              <a:ext uri="{FF2B5EF4-FFF2-40B4-BE49-F238E27FC236}">
                <a16:creationId xmlns:a16="http://schemas.microsoft.com/office/drawing/2014/main" id="{7E7423E6-E6F4-C34E-9407-798B1919F9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21600" y="3167063"/>
            <a:ext cx="2789238"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a:extLst>
              <a:ext uri="{FF2B5EF4-FFF2-40B4-BE49-F238E27FC236}">
                <a16:creationId xmlns:a16="http://schemas.microsoft.com/office/drawing/2014/main" id="{2C67CB68-7262-0543-9059-0A35619E9BBC}"/>
              </a:ext>
            </a:extLst>
          </p:cNvPr>
          <p:cNvSpPr txBox="1">
            <a:spLocks noChangeArrowheads="1"/>
          </p:cNvSpPr>
          <p:nvPr/>
        </p:nvSpPr>
        <p:spPr bwMode="auto">
          <a:xfrm>
            <a:off x="7780338" y="5310188"/>
            <a:ext cx="273685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sz="1400">
                <a:solidFill>
                  <a:schemeClr val="tx1"/>
                </a:solidFill>
                <a:latin typeface="Calibri" panose="020F0502020204030204" pitchFamily="34" charset="0"/>
              </a:rPr>
              <a:t>Straight lines= could be bedding….</a:t>
            </a:r>
          </a:p>
          <a:p>
            <a:pPr eaLnBrk="1" hangingPunct="1">
              <a:spcBef>
                <a:spcPct val="0"/>
              </a:spcBef>
              <a:buFontTx/>
              <a:buNone/>
            </a:pPr>
            <a:r>
              <a:rPr lang="en-GB" altLang="en-US" sz="1400">
                <a:solidFill>
                  <a:schemeClr val="tx1"/>
                </a:solidFill>
                <a:latin typeface="Calibri" panose="020F0502020204030204" pitchFamily="34" charset="0"/>
              </a:rPr>
              <a:t>Curves= could be folds…</a:t>
            </a:r>
          </a:p>
          <a:p>
            <a:pPr eaLnBrk="1" hangingPunct="1">
              <a:spcBef>
                <a:spcPct val="0"/>
              </a:spcBef>
              <a:buFontTx/>
              <a:buNone/>
            </a:pPr>
            <a:endParaRPr lang="en-GB" altLang="en-US" sz="1400">
              <a:solidFill>
                <a:schemeClr val="tx1"/>
              </a:solidFill>
              <a:latin typeface="Calibri" panose="020F0502020204030204" pitchFamily="34" charset="0"/>
            </a:endParaRPr>
          </a:p>
          <a:p>
            <a:pPr eaLnBrk="1" hangingPunct="1">
              <a:spcBef>
                <a:spcPct val="0"/>
              </a:spcBef>
              <a:buFontTx/>
              <a:buNone/>
            </a:pPr>
            <a:r>
              <a:rPr lang="en-GB" altLang="en-US" sz="1400">
                <a:solidFill>
                  <a:schemeClr val="tx1"/>
                </a:solidFill>
                <a:latin typeface="Calibri" panose="020F0502020204030204" pitchFamily="34" charset="0"/>
              </a:rPr>
              <a:t>Images a cross-section through the</a:t>
            </a:r>
          </a:p>
          <a:p>
            <a:pPr eaLnBrk="1" hangingPunct="1">
              <a:spcBef>
                <a:spcPct val="0"/>
              </a:spcBef>
              <a:buFontTx/>
              <a:buNone/>
            </a:pPr>
            <a:r>
              <a:rPr lang="en-GB" altLang="en-US" sz="1400">
                <a:solidFill>
                  <a:schemeClr val="tx1"/>
                </a:solidFill>
                <a:latin typeface="Calibri" panose="020F0502020204030204" pitchFamily="34" charset="0"/>
              </a:rPr>
              <a:t>Earth</a:t>
            </a:r>
          </a:p>
          <a:p>
            <a:pPr eaLnBrk="1" hangingPunct="1">
              <a:spcBef>
                <a:spcPct val="0"/>
              </a:spcBef>
              <a:buFontTx/>
              <a:buNone/>
            </a:pPr>
            <a:endParaRPr lang="en-GB" altLang="en-US" sz="1400">
              <a:solidFill>
                <a:schemeClr val="tx1"/>
              </a:solidFill>
              <a:latin typeface="Calibri" panose="020F0502020204030204" pitchFamily="34" charset="0"/>
            </a:endParaRPr>
          </a:p>
        </p:txBody>
      </p:sp>
      <p:cxnSp>
        <p:nvCxnSpPr>
          <p:cNvPr id="22" name="Straight Arrow Connector 21">
            <a:extLst>
              <a:ext uri="{FF2B5EF4-FFF2-40B4-BE49-F238E27FC236}">
                <a16:creationId xmlns:a16="http://schemas.microsoft.com/office/drawing/2014/main" id="{B5BFA38C-5682-9A4A-8BF7-1FB98325441A}"/>
              </a:ext>
            </a:extLst>
          </p:cNvPr>
          <p:cNvCxnSpPr>
            <a:endCxn id="11" idx="2"/>
          </p:cNvCxnSpPr>
          <p:nvPr/>
        </p:nvCxnSpPr>
        <p:spPr>
          <a:xfrm flipV="1">
            <a:off x="4259263" y="2233613"/>
            <a:ext cx="349250" cy="1111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163E7A9-1BBE-B84B-BD46-A084D49E8ED5}"/>
              </a:ext>
            </a:extLst>
          </p:cNvPr>
          <p:cNvCxnSpPr/>
          <p:nvPr/>
        </p:nvCxnSpPr>
        <p:spPr>
          <a:xfrm flipV="1">
            <a:off x="6921500" y="2244725"/>
            <a:ext cx="349250" cy="1111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16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216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216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216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4" grpId="0"/>
      <p:bldP spid="15" grpId="0"/>
      <p:bldP spid="17" grpId="0"/>
      <p:bldP spid="18" grpId="0"/>
      <p:bldP spid="2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a:extLst>
              <a:ext uri="{FF2B5EF4-FFF2-40B4-BE49-F238E27FC236}">
                <a16:creationId xmlns:a16="http://schemas.microsoft.com/office/drawing/2014/main" id="{14C67DD9-AEC2-C24A-B6CA-23AA95117EED}"/>
              </a:ext>
            </a:extLst>
          </p:cNvPr>
          <p:cNvSpPr>
            <a:spLocks noGrp="1"/>
          </p:cNvSpPr>
          <p:nvPr>
            <p:ph type="title"/>
          </p:nvPr>
        </p:nvSpPr>
        <p:spPr/>
        <p:txBody>
          <a:bodyPr/>
          <a:lstStyle/>
          <a:p>
            <a:endParaRPr lang="en-US" altLang="en-US">
              <a:ea typeface="ＭＳ Ｐゴシック" panose="020B0600070205080204" pitchFamily="34" charset="-128"/>
            </a:endParaRPr>
          </a:p>
        </p:txBody>
      </p:sp>
      <p:sp>
        <p:nvSpPr>
          <p:cNvPr id="4" name="TextBox 3">
            <a:extLst>
              <a:ext uri="{FF2B5EF4-FFF2-40B4-BE49-F238E27FC236}">
                <a16:creationId xmlns:a16="http://schemas.microsoft.com/office/drawing/2014/main" id="{CB86D0CB-BCDD-584D-BE3E-C734DE50C113}"/>
              </a:ext>
            </a:extLst>
          </p:cNvPr>
          <p:cNvSpPr txBox="1"/>
          <p:nvPr/>
        </p:nvSpPr>
        <p:spPr>
          <a:xfrm>
            <a:off x="4826000" y="1570038"/>
            <a:ext cx="5130800" cy="2678112"/>
          </a:xfrm>
          <a:prstGeom prst="rect">
            <a:avLst/>
          </a:prstGeom>
          <a:noFill/>
        </p:spPr>
        <p:txBody>
          <a:bodyPr wrap="none">
            <a:spAutoFit/>
          </a:bodyPr>
          <a:lstStyle/>
          <a:p>
            <a:pPr eaLnBrk="1" hangingPunct="1">
              <a:defRPr/>
            </a:pPr>
            <a:r>
              <a:rPr lang="en-GB" sz="2000" dirty="0">
                <a:latin typeface="Calibri" panose="020F0502020204030204" pitchFamily="34" charset="0"/>
                <a:ea typeface="+mn-ea"/>
              </a:rPr>
              <a:t>This is a </a:t>
            </a:r>
            <a:r>
              <a:rPr lang="en-GB" sz="2000" b="1" dirty="0">
                <a:latin typeface="Calibri" panose="020F0502020204030204" pitchFamily="34" charset="0"/>
                <a:ea typeface="+mn-ea"/>
              </a:rPr>
              <a:t>CMP gather </a:t>
            </a:r>
            <a:r>
              <a:rPr lang="en-GB" sz="2000" dirty="0">
                <a:latin typeface="Calibri" panose="020F0502020204030204" pitchFamily="34" charset="0"/>
                <a:ea typeface="+mn-ea"/>
              </a:rPr>
              <a:t>for an offshore survey</a:t>
            </a:r>
          </a:p>
          <a:p>
            <a:pPr eaLnBrk="1" hangingPunct="1">
              <a:defRPr/>
            </a:pPr>
            <a:endParaRPr lang="en-GB" sz="2000" dirty="0">
              <a:latin typeface="Calibri" panose="020F0502020204030204" pitchFamily="34" charset="0"/>
              <a:ea typeface="+mn-ea"/>
            </a:endParaRPr>
          </a:p>
          <a:p>
            <a:pPr eaLnBrk="1" hangingPunct="1">
              <a:defRPr/>
            </a:pPr>
            <a:r>
              <a:rPr lang="en-GB" sz="2000" dirty="0">
                <a:latin typeface="Calibri" panose="020F0502020204030204" pitchFamily="34" charset="0"/>
                <a:ea typeface="+mn-ea"/>
              </a:rPr>
              <a:t>What is arrival A (red line)?</a:t>
            </a:r>
          </a:p>
          <a:p>
            <a:pPr marL="342900" indent="-342900" eaLnBrk="1" hangingPunct="1">
              <a:defRPr/>
            </a:pPr>
            <a:endParaRPr lang="en-GB" dirty="0">
              <a:latin typeface="Calibri" panose="020F0502020204030204" pitchFamily="34" charset="0"/>
              <a:ea typeface="+mn-ea"/>
            </a:endParaRPr>
          </a:p>
          <a:p>
            <a:pPr marL="342900" indent="-342900" eaLnBrk="1" hangingPunct="1">
              <a:defRPr/>
            </a:pPr>
            <a:r>
              <a:rPr lang="en-GB" dirty="0">
                <a:latin typeface="Calibri" panose="020F0502020204030204" pitchFamily="34" charset="0"/>
                <a:ea typeface="+mn-ea"/>
              </a:rPr>
              <a:t>1) Geological horizon dipping from left to right</a:t>
            </a:r>
          </a:p>
          <a:p>
            <a:pPr marL="342900" indent="-342900" eaLnBrk="1" hangingPunct="1">
              <a:defRPr/>
            </a:pPr>
            <a:endParaRPr lang="en-GB" dirty="0">
              <a:latin typeface="Calibri" panose="020F0502020204030204" pitchFamily="34" charset="0"/>
              <a:ea typeface="+mn-ea"/>
            </a:endParaRPr>
          </a:p>
          <a:p>
            <a:pPr marL="342900" indent="-342900" eaLnBrk="1" hangingPunct="1">
              <a:defRPr/>
            </a:pPr>
            <a:r>
              <a:rPr lang="en-GB" dirty="0">
                <a:latin typeface="Calibri" panose="020F0502020204030204" pitchFamily="34" charset="0"/>
                <a:ea typeface="+mn-ea"/>
              </a:rPr>
              <a:t>2)  Reflection from the seabed</a:t>
            </a:r>
          </a:p>
          <a:p>
            <a:pPr marL="342900" indent="-342900" eaLnBrk="1" hangingPunct="1">
              <a:defRPr/>
            </a:pPr>
            <a:endParaRPr lang="en-GB" dirty="0">
              <a:latin typeface="Calibri" panose="020F0502020204030204" pitchFamily="34" charset="0"/>
              <a:ea typeface="+mn-ea"/>
            </a:endParaRPr>
          </a:p>
          <a:p>
            <a:pPr marL="342900" indent="-342900" eaLnBrk="1" hangingPunct="1">
              <a:defRPr/>
            </a:pPr>
            <a:r>
              <a:rPr lang="en-GB" dirty="0">
                <a:latin typeface="Calibri" panose="020F0502020204030204" pitchFamily="34" charset="0"/>
                <a:ea typeface="+mn-ea"/>
              </a:rPr>
              <a:t>3)  The direct wave travelling close to the sea surface</a:t>
            </a:r>
          </a:p>
        </p:txBody>
      </p:sp>
      <p:pic>
        <p:nvPicPr>
          <p:cNvPr id="64515" name="Picture 4" descr="clicker1.bmp">
            <a:extLst>
              <a:ext uri="{FF2B5EF4-FFF2-40B4-BE49-F238E27FC236}">
                <a16:creationId xmlns:a16="http://schemas.microsoft.com/office/drawing/2014/main" id="{B24B615A-DDB3-7641-A157-548F3AECBF3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71738" y="838200"/>
            <a:ext cx="1208087" cy="593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6" name="PRS Question Icon" descr="PRS Question Icon">
            <a:extLst>
              <a:ext uri="{FF2B5EF4-FFF2-40B4-BE49-F238E27FC236}">
                <a16:creationId xmlns:a16="http://schemas.microsoft.com/office/drawing/2014/main" id="{01678EAC-E2BB-1247-B9E2-D6B5E149F72A}"/>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1587500" y="6223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a:extLst>
              <a:ext uri="{FF2B5EF4-FFF2-40B4-BE49-F238E27FC236}">
                <a16:creationId xmlns:a16="http://schemas.microsoft.com/office/drawing/2014/main" id="{07CED876-42B8-C047-9E55-8F02BBCBC5FA}"/>
              </a:ext>
            </a:extLst>
          </p:cNvPr>
          <p:cNvSpPr>
            <a:spLocks noGrp="1"/>
          </p:cNvSpPr>
          <p:nvPr>
            <p:ph type="title"/>
          </p:nvPr>
        </p:nvSpPr>
        <p:spPr/>
        <p:txBody>
          <a:bodyPr/>
          <a:lstStyle/>
          <a:p>
            <a:endParaRPr lang="en-US" altLang="en-US">
              <a:ea typeface="ＭＳ Ｐゴシック" panose="020B0600070205080204" pitchFamily="34" charset="-128"/>
            </a:endParaRPr>
          </a:p>
        </p:txBody>
      </p:sp>
      <p:sp>
        <p:nvSpPr>
          <p:cNvPr id="65538" name="TextBox 3">
            <a:extLst>
              <a:ext uri="{FF2B5EF4-FFF2-40B4-BE49-F238E27FC236}">
                <a16:creationId xmlns:a16="http://schemas.microsoft.com/office/drawing/2014/main" id="{50B1D84C-F116-6A4D-A63C-077C8AAB9260}"/>
              </a:ext>
            </a:extLst>
          </p:cNvPr>
          <p:cNvSpPr txBox="1">
            <a:spLocks noChangeArrowheads="1"/>
          </p:cNvSpPr>
          <p:nvPr/>
        </p:nvSpPr>
        <p:spPr bwMode="auto">
          <a:xfrm flipH="1">
            <a:off x="5949950" y="938213"/>
            <a:ext cx="39608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2000">
                <a:latin typeface="Calibri" panose="020F0502020204030204" pitchFamily="34" charset="0"/>
              </a:rPr>
              <a:t>This is a </a:t>
            </a:r>
            <a:r>
              <a:rPr lang="en-GB" altLang="en-US" sz="2000" b="1">
                <a:latin typeface="Calibri" panose="020F0502020204030204" pitchFamily="34" charset="0"/>
              </a:rPr>
              <a:t>seismic section</a:t>
            </a:r>
            <a:r>
              <a:rPr lang="en-GB" altLang="en-US" sz="2000">
                <a:latin typeface="Calibri" panose="020F0502020204030204" pitchFamily="34" charset="0"/>
              </a:rPr>
              <a:t>. What is the feature interpreted in yellow?  </a:t>
            </a:r>
          </a:p>
        </p:txBody>
      </p:sp>
      <p:pic>
        <p:nvPicPr>
          <p:cNvPr id="65539" name="Picture 2">
            <a:extLst>
              <a:ext uri="{FF2B5EF4-FFF2-40B4-BE49-F238E27FC236}">
                <a16:creationId xmlns:a16="http://schemas.microsoft.com/office/drawing/2014/main" id="{958E3B55-B488-234B-BD39-648DD425C2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375" y="2012950"/>
            <a:ext cx="3810000"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0" name="TextBox 5">
            <a:extLst>
              <a:ext uri="{FF2B5EF4-FFF2-40B4-BE49-F238E27FC236}">
                <a16:creationId xmlns:a16="http://schemas.microsoft.com/office/drawing/2014/main" id="{4FA1D41F-1AA4-FC4A-9A66-294227B9B28F}"/>
              </a:ext>
            </a:extLst>
          </p:cNvPr>
          <p:cNvSpPr txBox="1">
            <a:spLocks noChangeArrowheads="1"/>
          </p:cNvSpPr>
          <p:nvPr/>
        </p:nvSpPr>
        <p:spPr bwMode="auto">
          <a:xfrm>
            <a:off x="5943600" y="2446338"/>
            <a:ext cx="4387850" cy="258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800">
                <a:latin typeface="Calibri" panose="020F0502020204030204" pitchFamily="34" charset="0"/>
              </a:rPr>
              <a:t>1)  An anticline</a:t>
            </a:r>
          </a:p>
          <a:p>
            <a:pPr eaLnBrk="1" hangingPunct="1"/>
            <a:endParaRPr lang="en-GB" altLang="en-US" sz="1800">
              <a:latin typeface="Calibri" panose="020F0502020204030204" pitchFamily="34" charset="0"/>
            </a:endParaRPr>
          </a:p>
          <a:p>
            <a:pPr eaLnBrk="1" hangingPunct="1"/>
            <a:r>
              <a:rPr lang="en-GB" altLang="en-US" sz="1800">
                <a:latin typeface="Calibri" panose="020F0502020204030204" pitchFamily="34" charset="0"/>
              </a:rPr>
              <a:t>2)  A reflection from a horizontal layer, which</a:t>
            </a:r>
          </a:p>
          <a:p>
            <a:pPr eaLnBrk="1" hangingPunct="1"/>
            <a:r>
              <a:rPr lang="en-GB" altLang="en-US" sz="1800">
                <a:latin typeface="Calibri" panose="020F0502020204030204" pitchFamily="34" charset="0"/>
              </a:rPr>
              <a:t>has not been NMO corrected</a:t>
            </a:r>
          </a:p>
          <a:p>
            <a:pPr eaLnBrk="1" hangingPunct="1"/>
            <a:endParaRPr lang="en-GB" altLang="en-US" sz="1800">
              <a:latin typeface="Calibri" panose="020F0502020204030204" pitchFamily="34" charset="0"/>
            </a:endParaRPr>
          </a:p>
          <a:p>
            <a:pPr eaLnBrk="1" hangingPunct="1"/>
            <a:r>
              <a:rPr lang="en-GB" altLang="en-US" sz="1800">
                <a:latin typeface="Calibri" panose="020F0502020204030204" pitchFamily="34" charset="0"/>
              </a:rPr>
              <a:t>3)  A reflection from a dipping layer, which</a:t>
            </a:r>
          </a:p>
          <a:p>
            <a:pPr eaLnBrk="1" hangingPunct="1"/>
            <a:r>
              <a:rPr lang="en-GB" altLang="en-US" sz="1800">
                <a:latin typeface="Calibri" panose="020F0502020204030204" pitchFamily="34" charset="0"/>
              </a:rPr>
              <a:t>Has not been NMO corrected</a:t>
            </a:r>
          </a:p>
          <a:p>
            <a:pPr eaLnBrk="1" hangingPunct="1"/>
            <a:endParaRPr lang="en-GB" altLang="en-US" sz="1800"/>
          </a:p>
          <a:p>
            <a:pPr eaLnBrk="1" hangingPunct="1"/>
            <a:endParaRPr lang="en-GB" altLang="en-US" sz="1800"/>
          </a:p>
        </p:txBody>
      </p:sp>
      <p:sp>
        <p:nvSpPr>
          <p:cNvPr id="7" name="Freeform 6">
            <a:extLst>
              <a:ext uri="{FF2B5EF4-FFF2-40B4-BE49-F238E27FC236}">
                <a16:creationId xmlns:a16="http://schemas.microsoft.com/office/drawing/2014/main" id="{034C7C52-31D4-CC42-9116-E968BC9ECCDC}"/>
              </a:ext>
            </a:extLst>
          </p:cNvPr>
          <p:cNvSpPr/>
          <p:nvPr/>
        </p:nvSpPr>
        <p:spPr>
          <a:xfrm>
            <a:off x="1881188" y="3030538"/>
            <a:ext cx="3762375" cy="1219200"/>
          </a:xfrm>
          <a:custGeom>
            <a:avLst/>
            <a:gdLst>
              <a:gd name="connsiteX0" fmla="*/ 0 w 3762103"/>
              <a:gd name="connsiteY0" fmla="*/ 1184366 h 1219200"/>
              <a:gd name="connsiteX1" fmla="*/ 252549 w 3762103"/>
              <a:gd name="connsiteY1" fmla="*/ 1088571 h 1219200"/>
              <a:gd name="connsiteX2" fmla="*/ 505098 w 3762103"/>
              <a:gd name="connsiteY2" fmla="*/ 966651 h 1219200"/>
              <a:gd name="connsiteX3" fmla="*/ 740229 w 3762103"/>
              <a:gd name="connsiteY3" fmla="*/ 827314 h 1219200"/>
              <a:gd name="connsiteX4" fmla="*/ 949235 w 3762103"/>
              <a:gd name="connsiteY4" fmla="*/ 635726 h 1219200"/>
              <a:gd name="connsiteX5" fmla="*/ 1158240 w 3762103"/>
              <a:gd name="connsiteY5" fmla="*/ 391886 h 1219200"/>
              <a:gd name="connsiteX6" fmla="*/ 1358538 w 3762103"/>
              <a:gd name="connsiteY6" fmla="*/ 182880 h 1219200"/>
              <a:gd name="connsiteX7" fmla="*/ 1628503 w 3762103"/>
              <a:gd name="connsiteY7" fmla="*/ 34834 h 1219200"/>
              <a:gd name="connsiteX8" fmla="*/ 1846218 w 3762103"/>
              <a:gd name="connsiteY8" fmla="*/ 0 h 1219200"/>
              <a:gd name="connsiteX9" fmla="*/ 2063932 w 3762103"/>
              <a:gd name="connsiteY9" fmla="*/ 8708 h 1219200"/>
              <a:gd name="connsiteX10" fmla="*/ 2377440 w 3762103"/>
              <a:gd name="connsiteY10" fmla="*/ 209006 h 1219200"/>
              <a:gd name="connsiteX11" fmla="*/ 2673532 w 3762103"/>
              <a:gd name="connsiteY11" fmla="*/ 470263 h 1219200"/>
              <a:gd name="connsiteX12" fmla="*/ 2987040 w 3762103"/>
              <a:gd name="connsiteY12" fmla="*/ 679268 h 1219200"/>
              <a:gd name="connsiteX13" fmla="*/ 3204755 w 3762103"/>
              <a:gd name="connsiteY13" fmla="*/ 914400 h 1219200"/>
              <a:gd name="connsiteX14" fmla="*/ 3518263 w 3762103"/>
              <a:gd name="connsiteY14" fmla="*/ 1132114 h 1219200"/>
              <a:gd name="connsiteX15" fmla="*/ 3762103 w 3762103"/>
              <a:gd name="connsiteY15" fmla="*/ 12192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62103" h="1219200">
                <a:moveTo>
                  <a:pt x="0" y="1184366"/>
                </a:moveTo>
                <a:lnTo>
                  <a:pt x="252549" y="1088571"/>
                </a:lnTo>
                <a:lnTo>
                  <a:pt x="505098" y="966651"/>
                </a:lnTo>
                <a:lnTo>
                  <a:pt x="740229" y="827314"/>
                </a:lnTo>
                <a:lnTo>
                  <a:pt x="949235" y="635726"/>
                </a:lnTo>
                <a:lnTo>
                  <a:pt x="1158240" y="391886"/>
                </a:lnTo>
                <a:lnTo>
                  <a:pt x="1358538" y="182880"/>
                </a:lnTo>
                <a:lnTo>
                  <a:pt x="1628503" y="34834"/>
                </a:lnTo>
                <a:lnTo>
                  <a:pt x="1846218" y="0"/>
                </a:lnTo>
                <a:lnTo>
                  <a:pt x="2063932" y="8708"/>
                </a:lnTo>
                <a:lnTo>
                  <a:pt x="2377440" y="209006"/>
                </a:lnTo>
                <a:lnTo>
                  <a:pt x="2673532" y="470263"/>
                </a:lnTo>
                <a:lnTo>
                  <a:pt x="2987040" y="679268"/>
                </a:lnTo>
                <a:lnTo>
                  <a:pt x="3204755" y="914400"/>
                </a:lnTo>
                <a:lnTo>
                  <a:pt x="3518263" y="1132114"/>
                </a:lnTo>
                <a:lnTo>
                  <a:pt x="3762103" y="1219200"/>
                </a:lnTo>
              </a:path>
            </a:pathLst>
          </a:custGeom>
          <a:ln w="38100">
            <a:solidFill>
              <a:srgbClr val="FFFF00"/>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GB"/>
          </a:p>
        </p:txBody>
      </p:sp>
      <p:pic>
        <p:nvPicPr>
          <p:cNvPr id="65542" name="PRS Question Icon" descr="PRS Question Icon">
            <a:extLst>
              <a:ext uri="{FF2B5EF4-FFF2-40B4-BE49-F238E27FC236}">
                <a16:creationId xmlns:a16="http://schemas.microsoft.com/office/drawing/2014/main" id="{3267A7F4-00BB-294B-8FA9-07EA9123635A}"/>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1587500" y="6223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2378" y="68095"/>
            <a:ext cx="3421329" cy="584776"/>
          </a:xfrm>
          <a:prstGeom prst="rect">
            <a:avLst/>
          </a:prstGeom>
          <a:noFill/>
        </p:spPr>
        <p:txBody>
          <a:bodyPr wrap="none" rtlCol="0">
            <a:spAutoFit/>
          </a:bodyPr>
          <a:lstStyle/>
          <a:p>
            <a:r>
              <a:rPr lang="en-GB" sz="3200" b="1" dirty="0">
                <a:solidFill>
                  <a:schemeClr val="bg1"/>
                </a:solidFill>
                <a:latin typeface="Calibri" panose="020F0502020204030204" pitchFamily="34" charset="0"/>
              </a:rPr>
              <a:t>Learning outcomes</a:t>
            </a:r>
          </a:p>
        </p:txBody>
      </p:sp>
      <p:sp>
        <p:nvSpPr>
          <p:cNvPr id="3" name="TextBox 2"/>
          <p:cNvSpPr txBox="1"/>
          <p:nvPr/>
        </p:nvSpPr>
        <p:spPr>
          <a:xfrm>
            <a:off x="1073425" y="1399018"/>
            <a:ext cx="10433167" cy="4524315"/>
          </a:xfrm>
          <a:prstGeom prst="rect">
            <a:avLst/>
          </a:prstGeom>
          <a:noFill/>
        </p:spPr>
        <p:txBody>
          <a:bodyPr wrap="square" rtlCol="0">
            <a:spAutoFit/>
          </a:bodyPr>
          <a:lstStyle/>
          <a:p>
            <a:r>
              <a:rPr lang="en-GB" sz="2400" dirty="0"/>
              <a:t>By the end of this </a:t>
            </a:r>
            <a:r>
              <a:rPr lang="en-GB" sz="2400"/>
              <a:t>lecture you </a:t>
            </a:r>
            <a:r>
              <a:rPr lang="en-GB" sz="2400" dirty="0"/>
              <a:t>should:</a:t>
            </a:r>
          </a:p>
          <a:p>
            <a:endParaRPr lang="en-GB" sz="2400" dirty="0"/>
          </a:p>
          <a:p>
            <a:pPr marL="342900" indent="-342900">
              <a:buAutoNum type="arabicParenR"/>
            </a:pPr>
            <a:r>
              <a:rPr lang="en-GB" sz="2400" dirty="0"/>
              <a:t>Understand the difference between Shot gathers, CMP gathers and stacked seismic sections</a:t>
            </a:r>
          </a:p>
          <a:p>
            <a:endParaRPr lang="en-GB" sz="2400" dirty="0"/>
          </a:p>
          <a:p>
            <a:r>
              <a:rPr lang="en-GB" sz="2400" dirty="0"/>
              <a:t>2) Appreciate the importance of velocity analysis and NMO corrections as a     fundamental step in seismic reflection data processing</a:t>
            </a:r>
          </a:p>
          <a:p>
            <a:endParaRPr lang="en-GB" sz="2400" dirty="0"/>
          </a:p>
          <a:p>
            <a:r>
              <a:rPr lang="en-GB" sz="2400" dirty="0"/>
              <a:t>3) Appreciate that it is important to know whether the data you download has been migrated, and whether it is post- or pre-stack migrated and time- or depth-migrated</a:t>
            </a:r>
          </a:p>
          <a:p>
            <a:endParaRPr lang="en-GB" sz="2400" dirty="0"/>
          </a:p>
        </p:txBody>
      </p:sp>
      <p:sp>
        <p:nvSpPr>
          <p:cNvPr id="5" name="TextBox 3">
            <a:extLst>
              <a:ext uri="{FF2B5EF4-FFF2-40B4-BE49-F238E27FC236}">
                <a16:creationId xmlns:a16="http://schemas.microsoft.com/office/drawing/2014/main" id="{818F15E6-9B8E-7B44-9E2B-51476615DA54}"/>
              </a:ext>
            </a:extLst>
          </p:cNvPr>
          <p:cNvSpPr txBox="1">
            <a:spLocks noChangeArrowheads="1"/>
          </p:cNvSpPr>
          <p:nvPr/>
        </p:nvSpPr>
        <p:spPr bwMode="auto">
          <a:xfrm>
            <a:off x="716234" y="5938916"/>
            <a:ext cx="11106438"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1600" dirty="0">
                <a:solidFill>
                  <a:schemeClr val="tx1"/>
                </a:solidFill>
              </a:rPr>
              <a:t>Thanks to: </a:t>
            </a:r>
            <a:r>
              <a:rPr lang="en-GB" altLang="en-US" sz="1600" dirty="0" err="1">
                <a:solidFill>
                  <a:schemeClr val="tx1"/>
                </a:solidFill>
              </a:rPr>
              <a:t>Yanghua</a:t>
            </a:r>
            <a:r>
              <a:rPr lang="en-GB" altLang="en-US" sz="1600" dirty="0">
                <a:solidFill>
                  <a:schemeClr val="tx1"/>
                </a:solidFill>
              </a:rPr>
              <a:t> Wang, Jenny Collier, Lidia Lonergan, Jo Morgan from </a:t>
            </a:r>
            <a:r>
              <a:rPr lang="en-GB" altLang="en-US" sz="1600" i="1" dirty="0">
                <a:solidFill>
                  <a:schemeClr val="tx1"/>
                </a:solidFill>
              </a:rPr>
              <a:t>Imperial College London</a:t>
            </a:r>
            <a:r>
              <a:rPr lang="en-GB" altLang="en-US" sz="1600" dirty="0">
                <a:solidFill>
                  <a:schemeClr val="tx1"/>
                </a:solidFill>
              </a:rPr>
              <a:t>, Chris Jackson from </a:t>
            </a:r>
          </a:p>
          <a:p>
            <a:pPr eaLnBrk="1" hangingPunct="1">
              <a:spcBef>
                <a:spcPct val="0"/>
              </a:spcBef>
              <a:buFontTx/>
              <a:buNone/>
            </a:pPr>
            <a:r>
              <a:rPr lang="en-GB" altLang="en-US" sz="1600" dirty="0">
                <a:solidFill>
                  <a:schemeClr val="tx1"/>
                </a:solidFill>
              </a:rPr>
              <a:t>the </a:t>
            </a:r>
            <a:r>
              <a:rPr lang="en-GB" altLang="en-US" sz="1600" i="1" dirty="0">
                <a:solidFill>
                  <a:schemeClr val="tx1"/>
                </a:solidFill>
              </a:rPr>
              <a:t>University of Manchester </a:t>
            </a:r>
            <a:r>
              <a:rPr lang="en-GB" altLang="en-US" sz="1600" dirty="0">
                <a:solidFill>
                  <a:schemeClr val="tx1"/>
                </a:solidFill>
              </a:rPr>
              <a:t>and Mark Vardy from </a:t>
            </a:r>
            <a:r>
              <a:rPr lang="en-GB" altLang="en-US" sz="1600" i="1" dirty="0">
                <a:solidFill>
                  <a:schemeClr val="tx1"/>
                </a:solidFill>
              </a:rPr>
              <a:t>SAND Geophysics </a:t>
            </a:r>
            <a:r>
              <a:rPr lang="en-GB" altLang="en-US" sz="1600" dirty="0">
                <a:solidFill>
                  <a:schemeClr val="tx1"/>
                </a:solidFill>
              </a:rPr>
              <a:t>for contributing material for this lecture series</a:t>
            </a:r>
          </a:p>
        </p:txBody>
      </p:sp>
    </p:spTree>
    <p:extLst>
      <p:ext uri="{BB962C8B-B14F-4D97-AF65-F5344CB8AC3E}">
        <p14:creationId xmlns:p14="http://schemas.microsoft.com/office/powerpoint/2010/main" val="3115027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a:extLst>
              <a:ext uri="{FF2B5EF4-FFF2-40B4-BE49-F238E27FC236}">
                <a16:creationId xmlns:a16="http://schemas.microsoft.com/office/drawing/2014/main" id="{97B5A019-4326-F843-A97E-F39AACFCDFE5}"/>
              </a:ext>
            </a:extLst>
          </p:cNvPr>
          <p:cNvSpPr>
            <a:spLocks noGrp="1" noChangeArrowheads="1"/>
          </p:cNvSpPr>
          <p:nvPr>
            <p:ph type="title"/>
          </p:nvPr>
        </p:nvSpPr>
        <p:spPr/>
        <p:txBody>
          <a:bodyPr/>
          <a:lstStyle/>
          <a:p>
            <a:r>
              <a:rPr lang="en-GB" altLang="en-US">
                <a:latin typeface="Calibri" panose="020F0502020204030204" pitchFamily="34" charset="0"/>
              </a:rPr>
              <a:t>Lecture outline</a:t>
            </a:r>
          </a:p>
        </p:txBody>
      </p:sp>
      <p:sp>
        <p:nvSpPr>
          <p:cNvPr id="8194" name="TextBox 3">
            <a:extLst>
              <a:ext uri="{FF2B5EF4-FFF2-40B4-BE49-F238E27FC236}">
                <a16:creationId xmlns:a16="http://schemas.microsoft.com/office/drawing/2014/main" id="{9D4D2440-51F2-2242-B4A6-90CB67EA8336}"/>
              </a:ext>
            </a:extLst>
          </p:cNvPr>
          <p:cNvSpPr txBox="1">
            <a:spLocks noChangeArrowheads="1"/>
          </p:cNvSpPr>
          <p:nvPr/>
        </p:nvSpPr>
        <p:spPr bwMode="auto">
          <a:xfrm>
            <a:off x="1944688" y="1038225"/>
            <a:ext cx="713689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sz="2000" dirty="0">
                <a:solidFill>
                  <a:srgbClr val="FF0000"/>
                </a:solidFill>
                <a:latin typeface="+mn-lt"/>
              </a:rPr>
              <a:t>Objectives of lecture 3:</a:t>
            </a:r>
          </a:p>
          <a:p>
            <a:pPr eaLnBrk="1" hangingPunct="1">
              <a:spcBef>
                <a:spcPct val="0"/>
              </a:spcBef>
              <a:buFontTx/>
              <a:buNone/>
            </a:pPr>
            <a:endParaRPr lang="en-GB" altLang="en-US" sz="2000" dirty="0">
              <a:solidFill>
                <a:srgbClr val="FF0000"/>
              </a:solidFill>
              <a:latin typeface="+mn-lt"/>
            </a:endParaRPr>
          </a:p>
          <a:p>
            <a:pPr eaLnBrk="1" hangingPunct="1">
              <a:spcBef>
                <a:spcPct val="0"/>
              </a:spcBef>
              <a:buFontTx/>
              <a:buNone/>
            </a:pPr>
            <a:r>
              <a:rPr lang="en-GB" altLang="en-US" sz="2000" dirty="0">
                <a:solidFill>
                  <a:srgbClr val="FF0000"/>
                </a:solidFill>
                <a:latin typeface="+mn-lt"/>
              </a:rPr>
              <a:t>Learn how raw data recorded by geophones/hydrophones is </a:t>
            </a:r>
          </a:p>
          <a:p>
            <a:pPr eaLnBrk="1" hangingPunct="1">
              <a:spcBef>
                <a:spcPct val="0"/>
              </a:spcBef>
              <a:buFontTx/>
              <a:buNone/>
            </a:pPr>
            <a:r>
              <a:rPr lang="en-GB" altLang="en-US" sz="2000" dirty="0">
                <a:solidFill>
                  <a:srgbClr val="FF0000"/>
                </a:solidFill>
                <a:latin typeface="+mn-lt"/>
              </a:rPr>
              <a:t>processed to produce seismic reflection images</a:t>
            </a:r>
          </a:p>
        </p:txBody>
      </p:sp>
      <p:sp>
        <p:nvSpPr>
          <p:cNvPr id="6" name="Rectangle 5">
            <a:extLst>
              <a:ext uri="{FF2B5EF4-FFF2-40B4-BE49-F238E27FC236}">
                <a16:creationId xmlns:a16="http://schemas.microsoft.com/office/drawing/2014/main" id="{75B104E1-32D7-C341-9041-9CA1125D4821}"/>
              </a:ext>
            </a:extLst>
          </p:cNvPr>
          <p:cNvSpPr/>
          <p:nvPr/>
        </p:nvSpPr>
        <p:spPr>
          <a:xfrm>
            <a:off x="1914526" y="996949"/>
            <a:ext cx="7676042" cy="15973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0244" name="TextBox 6">
            <a:extLst>
              <a:ext uri="{FF2B5EF4-FFF2-40B4-BE49-F238E27FC236}">
                <a16:creationId xmlns:a16="http://schemas.microsoft.com/office/drawing/2014/main" id="{607D8C6D-5CFB-6C43-8BDD-D383B8DD6C6F}"/>
              </a:ext>
            </a:extLst>
          </p:cNvPr>
          <p:cNvSpPr txBox="1">
            <a:spLocks noChangeArrowheads="1"/>
          </p:cNvSpPr>
          <p:nvPr/>
        </p:nvSpPr>
        <p:spPr bwMode="auto">
          <a:xfrm>
            <a:off x="3898122" y="3173819"/>
            <a:ext cx="4395755" cy="3416320"/>
          </a:xfrm>
          <a:prstGeom prst="rect">
            <a:avLst/>
          </a:prstGeom>
          <a:noFill/>
          <a:ln>
            <a:noFill/>
          </a:ln>
        </p:spPr>
        <p:txBody>
          <a:bodyPr wrap="none">
            <a:spAutoFit/>
          </a:bodyPr>
          <a:lstStyle>
            <a:lvl1pPr marL="342900" indent="-342900">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AutoNum type="arabicParenR"/>
              <a:defRPr/>
            </a:pPr>
            <a:r>
              <a:rPr lang="en-GB" altLang="en-US" sz="2400" dirty="0">
                <a:solidFill>
                  <a:schemeClr val="tx1"/>
                </a:solidFill>
                <a:latin typeface="+mn-lt"/>
              </a:rPr>
              <a:t>CMP gathers</a:t>
            </a:r>
          </a:p>
          <a:p>
            <a:pPr eaLnBrk="1" hangingPunct="1">
              <a:spcBef>
                <a:spcPct val="0"/>
              </a:spcBef>
              <a:buFontTx/>
              <a:buNone/>
              <a:defRPr/>
            </a:pPr>
            <a:endParaRPr lang="en-GB" altLang="en-US" sz="2400" dirty="0">
              <a:solidFill>
                <a:schemeClr val="tx1"/>
              </a:solidFill>
              <a:latin typeface="+mn-lt"/>
            </a:endParaRPr>
          </a:p>
          <a:p>
            <a:pPr marL="0" indent="0" eaLnBrk="1" hangingPunct="1">
              <a:spcBef>
                <a:spcPct val="0"/>
              </a:spcBef>
              <a:buFontTx/>
              <a:buNone/>
              <a:defRPr/>
            </a:pPr>
            <a:r>
              <a:rPr lang="en-GB" altLang="en-US" sz="2400" dirty="0">
                <a:solidFill>
                  <a:schemeClr val="tx1"/>
                </a:solidFill>
                <a:latin typeface="+mn-lt"/>
              </a:rPr>
              <a:t>2) Normal Moveout corrections</a:t>
            </a:r>
          </a:p>
          <a:p>
            <a:pPr marL="0" indent="0" eaLnBrk="1" hangingPunct="1">
              <a:spcBef>
                <a:spcPct val="0"/>
              </a:spcBef>
              <a:buFontTx/>
              <a:buNone/>
              <a:defRPr/>
            </a:pPr>
            <a:endParaRPr lang="en-GB" altLang="en-US" sz="2400" dirty="0">
              <a:solidFill>
                <a:schemeClr val="tx1"/>
              </a:solidFill>
              <a:latin typeface="+mn-lt"/>
            </a:endParaRPr>
          </a:p>
          <a:p>
            <a:pPr marL="0" indent="0" eaLnBrk="1" hangingPunct="1">
              <a:spcBef>
                <a:spcPct val="0"/>
              </a:spcBef>
              <a:buFontTx/>
              <a:buNone/>
              <a:defRPr/>
            </a:pPr>
            <a:r>
              <a:rPr lang="en-GB" altLang="en-US" sz="2400" dirty="0">
                <a:solidFill>
                  <a:schemeClr val="tx1"/>
                </a:solidFill>
                <a:latin typeface="+mn-lt"/>
              </a:rPr>
              <a:t>3) Velocity analysis</a:t>
            </a:r>
          </a:p>
          <a:p>
            <a:pPr marL="0" indent="0" eaLnBrk="1" hangingPunct="1">
              <a:spcBef>
                <a:spcPct val="0"/>
              </a:spcBef>
              <a:buFontTx/>
              <a:buNone/>
              <a:defRPr/>
            </a:pPr>
            <a:endParaRPr lang="en-GB" altLang="en-US" sz="2400" dirty="0">
              <a:solidFill>
                <a:schemeClr val="tx1"/>
              </a:solidFill>
              <a:latin typeface="+mn-lt"/>
            </a:endParaRPr>
          </a:p>
          <a:p>
            <a:pPr eaLnBrk="1" hangingPunct="1">
              <a:spcBef>
                <a:spcPct val="0"/>
              </a:spcBef>
              <a:buFontTx/>
              <a:buNone/>
              <a:defRPr/>
            </a:pPr>
            <a:endParaRPr lang="en-GB" altLang="en-US" sz="2400" dirty="0">
              <a:solidFill>
                <a:schemeClr val="tx1"/>
              </a:solidFill>
              <a:latin typeface="+mn-lt"/>
            </a:endParaRPr>
          </a:p>
          <a:p>
            <a:pPr eaLnBrk="1" hangingPunct="1">
              <a:spcBef>
                <a:spcPct val="0"/>
              </a:spcBef>
              <a:buFontTx/>
              <a:buNone/>
              <a:defRPr/>
            </a:pPr>
            <a:endParaRPr lang="en-GB" altLang="en-US" sz="2400" dirty="0">
              <a:solidFill>
                <a:schemeClr val="tx1"/>
              </a:solidFill>
              <a:latin typeface="+mn-lt"/>
            </a:endParaRPr>
          </a:p>
          <a:p>
            <a:pPr eaLnBrk="1" hangingPunct="1">
              <a:spcBef>
                <a:spcPct val="0"/>
              </a:spcBef>
              <a:buFontTx/>
              <a:buNone/>
              <a:defRPr/>
            </a:pPr>
            <a:endParaRPr lang="en-GB" altLang="en-US" sz="2400" dirty="0">
              <a:solidFill>
                <a:schemeClr val="tx1"/>
              </a:solidFill>
              <a:latin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4">
            <a:extLst>
              <a:ext uri="{FF2B5EF4-FFF2-40B4-BE49-F238E27FC236}">
                <a16:creationId xmlns:a16="http://schemas.microsoft.com/office/drawing/2014/main" id="{C6769F1E-7551-D64D-A51F-1EA5594961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7625" y="2120900"/>
            <a:ext cx="5607050" cy="278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0" name="Title 1">
            <a:extLst>
              <a:ext uri="{FF2B5EF4-FFF2-40B4-BE49-F238E27FC236}">
                <a16:creationId xmlns:a16="http://schemas.microsoft.com/office/drawing/2014/main" id="{CD681AD5-C6C1-1044-A948-A83B71A70AFD}"/>
              </a:ext>
            </a:extLst>
          </p:cNvPr>
          <p:cNvSpPr>
            <a:spLocks noGrp="1" noChangeArrowheads="1"/>
          </p:cNvSpPr>
          <p:nvPr>
            <p:ph type="title"/>
          </p:nvPr>
        </p:nvSpPr>
        <p:spPr/>
        <p:txBody>
          <a:bodyPr/>
          <a:lstStyle/>
          <a:p>
            <a:r>
              <a:rPr lang="en-GB" altLang="en-US" dirty="0"/>
              <a:t>Creating a seismic section....</a:t>
            </a:r>
          </a:p>
        </p:txBody>
      </p:sp>
      <p:pic>
        <p:nvPicPr>
          <p:cNvPr id="12291" name="Picture 6">
            <a:extLst>
              <a:ext uri="{FF2B5EF4-FFF2-40B4-BE49-F238E27FC236}">
                <a16:creationId xmlns:a16="http://schemas.microsoft.com/office/drawing/2014/main" id="{5B588FC8-42BC-E84D-8BBA-9B63E9B710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1125" y="1416050"/>
            <a:ext cx="3057525"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Arrow 6">
            <a:extLst>
              <a:ext uri="{FF2B5EF4-FFF2-40B4-BE49-F238E27FC236}">
                <a16:creationId xmlns:a16="http://schemas.microsoft.com/office/drawing/2014/main" id="{7D5AF575-95B1-0846-B25C-8B8BB4DC2649}"/>
              </a:ext>
            </a:extLst>
          </p:cNvPr>
          <p:cNvSpPr/>
          <p:nvPr/>
        </p:nvSpPr>
        <p:spPr>
          <a:xfrm>
            <a:off x="4276725" y="3248025"/>
            <a:ext cx="819150" cy="4476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2293" name="TextBox 8">
            <a:extLst>
              <a:ext uri="{FF2B5EF4-FFF2-40B4-BE49-F238E27FC236}">
                <a16:creationId xmlns:a16="http://schemas.microsoft.com/office/drawing/2014/main" id="{D364C7A3-F357-034D-A5B9-773D995DA725}"/>
              </a:ext>
            </a:extLst>
          </p:cNvPr>
          <p:cNvSpPr txBox="1">
            <a:spLocks noChangeArrowheads="1"/>
          </p:cNvSpPr>
          <p:nvPr/>
        </p:nvSpPr>
        <p:spPr bwMode="auto">
          <a:xfrm>
            <a:off x="2535865" y="5740769"/>
            <a:ext cx="77962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sz="2000" dirty="0">
                <a:solidFill>
                  <a:schemeClr val="tx1"/>
                </a:solidFill>
                <a:latin typeface="+mn-lt"/>
              </a:rPr>
              <a:t>In order to create a seismic section from seismic traces requires a significant amount of processing</a:t>
            </a:r>
          </a:p>
        </p:txBody>
      </p:sp>
      <p:sp>
        <p:nvSpPr>
          <p:cNvPr id="12294" name="TextBox 7">
            <a:extLst>
              <a:ext uri="{FF2B5EF4-FFF2-40B4-BE49-F238E27FC236}">
                <a16:creationId xmlns:a16="http://schemas.microsoft.com/office/drawing/2014/main" id="{7170B700-2824-5E4B-A675-D4E5B6363D1B}"/>
              </a:ext>
            </a:extLst>
          </p:cNvPr>
          <p:cNvSpPr txBox="1">
            <a:spLocks noChangeArrowheads="1"/>
          </p:cNvSpPr>
          <p:nvPr/>
        </p:nvSpPr>
        <p:spPr bwMode="auto">
          <a:xfrm>
            <a:off x="7200900" y="1695450"/>
            <a:ext cx="1787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sz="1800">
                <a:solidFill>
                  <a:schemeClr val="tx1"/>
                </a:solidFill>
              </a:rPr>
              <a:t>Seismic section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a:extLst>
              <a:ext uri="{FF2B5EF4-FFF2-40B4-BE49-F238E27FC236}">
                <a16:creationId xmlns:a16="http://schemas.microsoft.com/office/drawing/2014/main" id="{A307E1D3-EF52-DC44-B46A-80EB13525F65}"/>
              </a:ext>
            </a:extLst>
          </p:cNvPr>
          <p:cNvSpPr>
            <a:spLocks noGrp="1" noChangeArrowheads="1"/>
          </p:cNvSpPr>
          <p:nvPr>
            <p:ph type="title"/>
          </p:nvPr>
        </p:nvSpPr>
        <p:spPr/>
        <p:txBody>
          <a:bodyPr/>
          <a:lstStyle/>
          <a:p>
            <a:r>
              <a:rPr lang="en-GB" altLang="en-US" dirty="0"/>
              <a:t>Zero-offset survey</a:t>
            </a:r>
          </a:p>
        </p:txBody>
      </p:sp>
      <p:sp>
        <p:nvSpPr>
          <p:cNvPr id="14338" name="TextBox 3">
            <a:extLst>
              <a:ext uri="{FF2B5EF4-FFF2-40B4-BE49-F238E27FC236}">
                <a16:creationId xmlns:a16="http://schemas.microsoft.com/office/drawing/2014/main" id="{A9E0328B-897B-9348-9079-C0436B0C670C}"/>
              </a:ext>
            </a:extLst>
          </p:cNvPr>
          <p:cNvSpPr txBox="1">
            <a:spLocks noChangeArrowheads="1"/>
          </p:cNvSpPr>
          <p:nvPr/>
        </p:nvSpPr>
        <p:spPr bwMode="auto">
          <a:xfrm>
            <a:off x="1234197" y="859115"/>
            <a:ext cx="86187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sz="1800" dirty="0">
                <a:solidFill>
                  <a:schemeClr val="tx1"/>
                </a:solidFill>
                <a:latin typeface="+mn-lt"/>
              </a:rPr>
              <a:t>The easiest way to create a </a:t>
            </a:r>
            <a:r>
              <a:rPr lang="en-GB" altLang="en-US" sz="1800" dirty="0">
                <a:solidFill>
                  <a:srgbClr val="FF0000"/>
                </a:solidFill>
                <a:latin typeface="+mn-lt"/>
              </a:rPr>
              <a:t>SEISMIC SECTION </a:t>
            </a:r>
            <a:r>
              <a:rPr lang="en-GB" altLang="en-US" sz="1800" dirty="0">
                <a:solidFill>
                  <a:schemeClr val="tx1"/>
                </a:solidFill>
                <a:latin typeface="+mn-lt"/>
              </a:rPr>
              <a:t>is to conduct a zero-offset survey:</a:t>
            </a:r>
          </a:p>
        </p:txBody>
      </p:sp>
      <p:sp>
        <p:nvSpPr>
          <p:cNvPr id="5124" name="TextBox 4">
            <a:extLst>
              <a:ext uri="{FF2B5EF4-FFF2-40B4-BE49-F238E27FC236}">
                <a16:creationId xmlns:a16="http://schemas.microsoft.com/office/drawing/2014/main" id="{13B72803-BADA-4347-A880-A12F3DB46129}"/>
              </a:ext>
            </a:extLst>
          </p:cNvPr>
          <p:cNvSpPr txBox="1">
            <a:spLocks noChangeArrowheads="1"/>
          </p:cNvSpPr>
          <p:nvPr/>
        </p:nvSpPr>
        <p:spPr bwMode="auto">
          <a:xfrm>
            <a:off x="1524000" y="6256338"/>
            <a:ext cx="94009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sz="1800" dirty="0">
                <a:solidFill>
                  <a:schemeClr val="tx1"/>
                </a:solidFill>
                <a:latin typeface="+mn-lt"/>
              </a:rPr>
              <a:t>The problem is, reflection coefficients are very small, so the reflections have low amplitude</a:t>
            </a:r>
          </a:p>
        </p:txBody>
      </p:sp>
      <p:pic>
        <p:nvPicPr>
          <p:cNvPr id="14340" name="Picture 7" descr="zero_offset1.bmp">
            <a:extLst>
              <a:ext uri="{FF2B5EF4-FFF2-40B4-BE49-F238E27FC236}">
                <a16:creationId xmlns:a16="http://schemas.microsoft.com/office/drawing/2014/main" id="{BE6DBCF9-57A2-AB41-93E0-358D54CB4D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97213" y="1355725"/>
            <a:ext cx="5586412"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8" descr="zero_offset2.bmp">
            <a:extLst>
              <a:ext uri="{FF2B5EF4-FFF2-40B4-BE49-F238E27FC236}">
                <a16:creationId xmlns:a16="http://schemas.microsoft.com/office/drawing/2014/main" id="{C14EDCB1-0AC1-1145-84A7-1BC95CDD096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51163" y="3554413"/>
            <a:ext cx="6005512" cy="236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Box 6">
            <a:extLst>
              <a:ext uri="{FF2B5EF4-FFF2-40B4-BE49-F238E27FC236}">
                <a16:creationId xmlns:a16="http://schemas.microsoft.com/office/drawing/2014/main" id="{576A8CEF-E398-4347-A2D8-DD39B4B41A55}"/>
              </a:ext>
            </a:extLst>
          </p:cNvPr>
          <p:cNvSpPr txBox="1">
            <a:spLocks noChangeArrowheads="1"/>
          </p:cNvSpPr>
          <p:nvPr/>
        </p:nvSpPr>
        <p:spPr bwMode="auto">
          <a:xfrm>
            <a:off x="2289175" y="3589338"/>
            <a:ext cx="9286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solidFill>
                  <a:schemeClr val="tx1"/>
                </a:solidFill>
              </a:rPr>
              <a:t>Shot </a:t>
            </a:r>
          </a:p>
          <a:p>
            <a:pPr eaLnBrk="1" hangingPunct="1">
              <a:spcBef>
                <a:spcPct val="0"/>
              </a:spcBef>
              <a:buFontTx/>
              <a:buNone/>
            </a:pPr>
            <a:r>
              <a:rPr lang="en-US" altLang="en-US" sz="1800">
                <a:solidFill>
                  <a:schemeClr val="tx1"/>
                </a:solidFill>
              </a:rPr>
              <a:t>Record</a:t>
            </a:r>
          </a:p>
        </p:txBody>
      </p:sp>
      <p:sp>
        <p:nvSpPr>
          <p:cNvPr id="10" name="Rectangle 9">
            <a:extLst>
              <a:ext uri="{FF2B5EF4-FFF2-40B4-BE49-F238E27FC236}">
                <a16:creationId xmlns:a16="http://schemas.microsoft.com/office/drawing/2014/main" id="{EBBF6D66-2263-8B43-9302-7449E2B327CE}"/>
              </a:ext>
            </a:extLst>
          </p:cNvPr>
          <p:cNvSpPr/>
          <p:nvPr/>
        </p:nvSpPr>
        <p:spPr>
          <a:xfrm>
            <a:off x="3860800" y="2060575"/>
            <a:ext cx="246063" cy="871538"/>
          </a:xfrm>
          <a:prstGeom prst="rect">
            <a:avLst/>
          </a:prstGeom>
          <a:solidFill>
            <a:srgbClr val="DAEB3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1" name="Rectangle 10">
            <a:extLst>
              <a:ext uri="{FF2B5EF4-FFF2-40B4-BE49-F238E27FC236}">
                <a16:creationId xmlns:a16="http://schemas.microsoft.com/office/drawing/2014/main" id="{527099DA-7BA8-2E43-8CCF-800A7DCFDB1B}"/>
              </a:ext>
            </a:extLst>
          </p:cNvPr>
          <p:cNvSpPr/>
          <p:nvPr/>
        </p:nvSpPr>
        <p:spPr>
          <a:xfrm>
            <a:off x="4332288" y="2054225"/>
            <a:ext cx="247650" cy="869950"/>
          </a:xfrm>
          <a:prstGeom prst="rect">
            <a:avLst/>
          </a:prstGeom>
          <a:solidFill>
            <a:srgbClr val="DAEB3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2" name="Rectangle 11">
            <a:extLst>
              <a:ext uri="{FF2B5EF4-FFF2-40B4-BE49-F238E27FC236}">
                <a16:creationId xmlns:a16="http://schemas.microsoft.com/office/drawing/2014/main" id="{8FF1CB10-E5E1-3341-B086-547FB37F5B2E}"/>
              </a:ext>
            </a:extLst>
          </p:cNvPr>
          <p:cNvSpPr/>
          <p:nvPr/>
        </p:nvSpPr>
        <p:spPr>
          <a:xfrm>
            <a:off x="4767263" y="2054225"/>
            <a:ext cx="1997075" cy="869950"/>
          </a:xfrm>
          <a:prstGeom prst="rect">
            <a:avLst/>
          </a:prstGeom>
          <a:solidFill>
            <a:srgbClr val="DAEB3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3" name="Rectangle 12">
            <a:extLst>
              <a:ext uri="{FF2B5EF4-FFF2-40B4-BE49-F238E27FC236}">
                <a16:creationId xmlns:a16="http://schemas.microsoft.com/office/drawing/2014/main" id="{0FD1BF28-ED5E-4844-9FFB-22AA362C2F02}"/>
              </a:ext>
            </a:extLst>
          </p:cNvPr>
          <p:cNvSpPr/>
          <p:nvPr/>
        </p:nvSpPr>
        <p:spPr>
          <a:xfrm>
            <a:off x="3875088" y="3990975"/>
            <a:ext cx="231775" cy="1263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4" name="Rectangle 13">
            <a:extLst>
              <a:ext uri="{FF2B5EF4-FFF2-40B4-BE49-F238E27FC236}">
                <a16:creationId xmlns:a16="http://schemas.microsoft.com/office/drawing/2014/main" id="{FC69B740-9193-EB4A-BED0-6D50DDEB33D8}"/>
              </a:ext>
            </a:extLst>
          </p:cNvPr>
          <p:cNvSpPr/>
          <p:nvPr/>
        </p:nvSpPr>
        <p:spPr>
          <a:xfrm>
            <a:off x="4303713" y="4013200"/>
            <a:ext cx="231775" cy="12620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5" name="Rectangle 14">
            <a:extLst>
              <a:ext uri="{FF2B5EF4-FFF2-40B4-BE49-F238E27FC236}">
                <a16:creationId xmlns:a16="http://schemas.microsoft.com/office/drawing/2014/main" id="{2D7F9B95-3B41-AB43-AD62-2A0E25D6D0ED}"/>
              </a:ext>
            </a:extLst>
          </p:cNvPr>
          <p:cNvSpPr/>
          <p:nvPr/>
        </p:nvSpPr>
        <p:spPr>
          <a:xfrm>
            <a:off x="4811713" y="4013200"/>
            <a:ext cx="1936750" cy="12620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cxnSp>
        <p:nvCxnSpPr>
          <p:cNvPr id="17" name="Straight Connector 16">
            <a:extLst>
              <a:ext uri="{FF2B5EF4-FFF2-40B4-BE49-F238E27FC236}">
                <a16:creationId xmlns:a16="http://schemas.microsoft.com/office/drawing/2014/main" id="{060DB792-D87B-A448-B796-E6BF975E8B48}"/>
              </a:ext>
            </a:extLst>
          </p:cNvPr>
          <p:cNvCxnSpPr/>
          <p:nvPr/>
        </p:nvCxnSpPr>
        <p:spPr>
          <a:xfrm>
            <a:off x="2374900" y="1573213"/>
            <a:ext cx="6337300" cy="406241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6984C8C-F777-D548-BFFD-1C00585F71F3}"/>
              </a:ext>
            </a:extLst>
          </p:cNvPr>
          <p:cNvCxnSpPr/>
          <p:nvPr/>
        </p:nvCxnSpPr>
        <p:spPr>
          <a:xfrm flipH="1">
            <a:off x="2651125" y="1573213"/>
            <a:ext cx="6167438" cy="416877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4351" name="TextBox 15">
            <a:extLst>
              <a:ext uri="{FF2B5EF4-FFF2-40B4-BE49-F238E27FC236}">
                <a16:creationId xmlns:a16="http://schemas.microsoft.com/office/drawing/2014/main" id="{CA7BD08A-8E07-A844-9CE7-F50F6BE3069F}"/>
              </a:ext>
            </a:extLst>
          </p:cNvPr>
          <p:cNvSpPr txBox="1">
            <a:spLocks noChangeArrowheads="1"/>
          </p:cNvSpPr>
          <p:nvPr/>
        </p:nvSpPr>
        <p:spPr bwMode="auto">
          <a:xfrm>
            <a:off x="2036763" y="2816225"/>
            <a:ext cx="11604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solidFill>
                  <a:schemeClr val="tx1"/>
                </a:solidFill>
              </a:rPr>
              <a:t>Rc = +’ve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124"/>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4" grpId="0"/>
      <p:bldP spid="10" grpId="0" animBg="1"/>
      <p:bldP spid="11" grpId="0" animBg="1"/>
      <p:bldP spid="12" grpId="0" animBg="1"/>
      <p:bldP spid="13" grpId="0" animBg="1"/>
      <p:bldP spid="14"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6" descr="land1.bmp">
            <a:extLst>
              <a:ext uri="{FF2B5EF4-FFF2-40B4-BE49-F238E27FC236}">
                <a16:creationId xmlns:a16="http://schemas.microsoft.com/office/drawing/2014/main" id="{BCDCC738-8F07-1A4A-8A1A-FE753717AD2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6588" y="1814513"/>
            <a:ext cx="3860800" cy="205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4" name="Picture 7" descr="land2.bmp">
            <a:extLst>
              <a:ext uri="{FF2B5EF4-FFF2-40B4-BE49-F238E27FC236}">
                <a16:creationId xmlns:a16="http://schemas.microsoft.com/office/drawing/2014/main" id="{A9823AEC-3D51-0E46-92D8-9B00A88147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70025" y="1809750"/>
            <a:ext cx="4764088" cy="413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8" descr="sea1.bmp">
            <a:extLst>
              <a:ext uri="{FF2B5EF4-FFF2-40B4-BE49-F238E27FC236}">
                <a16:creationId xmlns:a16="http://schemas.microsoft.com/office/drawing/2014/main" id="{CAD59AF0-2481-7443-945E-E00884BBE1F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70675" y="1884363"/>
            <a:ext cx="3860800" cy="205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9" descr="sea2.bmp">
            <a:extLst>
              <a:ext uri="{FF2B5EF4-FFF2-40B4-BE49-F238E27FC236}">
                <a16:creationId xmlns:a16="http://schemas.microsoft.com/office/drawing/2014/main" id="{C8956B14-6446-084F-BBD6-6FCD576EC14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237288" y="1879600"/>
            <a:ext cx="4637087" cy="413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Title 1">
            <a:extLst>
              <a:ext uri="{FF2B5EF4-FFF2-40B4-BE49-F238E27FC236}">
                <a16:creationId xmlns:a16="http://schemas.microsoft.com/office/drawing/2014/main" id="{CCEDE9F4-C222-6340-B62A-5A0F3FE8C543}"/>
              </a:ext>
            </a:extLst>
          </p:cNvPr>
          <p:cNvSpPr>
            <a:spLocks noGrp="1" noChangeArrowheads="1"/>
          </p:cNvSpPr>
          <p:nvPr>
            <p:ph type="title"/>
          </p:nvPr>
        </p:nvSpPr>
        <p:spPr/>
        <p:txBody>
          <a:bodyPr/>
          <a:lstStyle/>
          <a:p>
            <a:r>
              <a:rPr lang="en-GB" altLang="en-US" dirty="0"/>
              <a:t>Shot gathers</a:t>
            </a:r>
          </a:p>
        </p:txBody>
      </p:sp>
      <p:sp>
        <p:nvSpPr>
          <p:cNvPr id="18438" name="TextBox 4">
            <a:extLst>
              <a:ext uri="{FF2B5EF4-FFF2-40B4-BE49-F238E27FC236}">
                <a16:creationId xmlns:a16="http://schemas.microsoft.com/office/drawing/2014/main" id="{EC25F53B-0CFB-104C-9710-9DF78094ED5E}"/>
              </a:ext>
            </a:extLst>
          </p:cNvPr>
          <p:cNvSpPr txBox="1">
            <a:spLocks noChangeArrowheads="1"/>
          </p:cNvSpPr>
          <p:nvPr/>
        </p:nvSpPr>
        <p:spPr bwMode="auto">
          <a:xfrm>
            <a:off x="298450" y="838200"/>
            <a:ext cx="11557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sz="1800" dirty="0">
                <a:solidFill>
                  <a:schemeClr val="tx1"/>
                </a:solidFill>
                <a:latin typeface="+mn-lt"/>
              </a:rPr>
              <a:t>For any shot (on land or at sea) we could place the traces detected at each receiver adjacent to each other- this would produce a SHOT GATHER (raw data)</a:t>
            </a:r>
          </a:p>
        </p:txBody>
      </p:sp>
      <p:sp>
        <p:nvSpPr>
          <p:cNvPr id="18439" name="TextBox 5">
            <a:extLst>
              <a:ext uri="{FF2B5EF4-FFF2-40B4-BE49-F238E27FC236}">
                <a16:creationId xmlns:a16="http://schemas.microsoft.com/office/drawing/2014/main" id="{7E43065C-1BE1-544D-82F0-24D337CB9BE2}"/>
              </a:ext>
            </a:extLst>
          </p:cNvPr>
          <p:cNvSpPr txBox="1">
            <a:spLocks noChangeArrowheads="1"/>
          </p:cNvSpPr>
          <p:nvPr/>
        </p:nvSpPr>
        <p:spPr bwMode="auto">
          <a:xfrm>
            <a:off x="6572250" y="1612900"/>
            <a:ext cx="29622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sz="1800">
                <a:solidFill>
                  <a:schemeClr val="tx1"/>
                </a:solidFill>
                <a:latin typeface="Calibri" panose="020F0502020204030204" pitchFamily="34" charset="0"/>
              </a:rPr>
              <a:t>At sea:</a:t>
            </a:r>
          </a:p>
        </p:txBody>
      </p:sp>
      <p:sp>
        <p:nvSpPr>
          <p:cNvPr id="18440" name="TextBox 6">
            <a:extLst>
              <a:ext uri="{FF2B5EF4-FFF2-40B4-BE49-F238E27FC236}">
                <a16:creationId xmlns:a16="http://schemas.microsoft.com/office/drawing/2014/main" id="{28C42242-8750-9948-AA8C-6D1BF20C8F5C}"/>
              </a:ext>
            </a:extLst>
          </p:cNvPr>
          <p:cNvSpPr txBox="1">
            <a:spLocks noChangeArrowheads="1"/>
          </p:cNvSpPr>
          <p:nvPr/>
        </p:nvSpPr>
        <p:spPr bwMode="auto">
          <a:xfrm>
            <a:off x="1811338" y="1563688"/>
            <a:ext cx="9794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sz="1800">
                <a:solidFill>
                  <a:schemeClr val="tx1"/>
                </a:solidFill>
                <a:latin typeface="Calibri" panose="020F0502020204030204" pitchFamily="34" charset="0"/>
              </a:rPr>
              <a:t>On land:</a:t>
            </a:r>
          </a:p>
        </p:txBody>
      </p:sp>
      <p:sp>
        <p:nvSpPr>
          <p:cNvPr id="11" name="Rectangle 10">
            <a:extLst>
              <a:ext uri="{FF2B5EF4-FFF2-40B4-BE49-F238E27FC236}">
                <a16:creationId xmlns:a16="http://schemas.microsoft.com/office/drawing/2014/main" id="{463DA4AC-0933-884F-B8D5-EC8B73D2083A}"/>
              </a:ext>
            </a:extLst>
          </p:cNvPr>
          <p:cNvSpPr/>
          <p:nvPr/>
        </p:nvSpPr>
        <p:spPr>
          <a:xfrm>
            <a:off x="9283700" y="4684713"/>
            <a:ext cx="1584325" cy="444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cxnSp>
        <p:nvCxnSpPr>
          <p:cNvPr id="13" name="Straight Arrow Connector 12">
            <a:extLst>
              <a:ext uri="{FF2B5EF4-FFF2-40B4-BE49-F238E27FC236}">
                <a16:creationId xmlns:a16="http://schemas.microsoft.com/office/drawing/2014/main" id="{C0AA674D-8200-DF4A-B40D-F7874F80E5BE}"/>
              </a:ext>
            </a:extLst>
          </p:cNvPr>
          <p:cNvCxnSpPr/>
          <p:nvPr/>
        </p:nvCxnSpPr>
        <p:spPr>
          <a:xfrm>
            <a:off x="7223125" y="4976813"/>
            <a:ext cx="20638" cy="46672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8443" name="Picture 3">
            <a:extLst>
              <a:ext uri="{FF2B5EF4-FFF2-40B4-BE49-F238E27FC236}">
                <a16:creationId xmlns:a16="http://schemas.microsoft.com/office/drawing/2014/main" id="{5EA5B5E3-2009-A14C-B4D1-042068F0C0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1838" y="5730875"/>
            <a:ext cx="1822450"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6" descr="shot_gather.jpg">
            <a:extLst>
              <a:ext uri="{FF2B5EF4-FFF2-40B4-BE49-F238E27FC236}">
                <a16:creationId xmlns:a16="http://schemas.microsoft.com/office/drawing/2014/main" id="{4B11AA6A-93EF-6C4B-A447-F573CAFDAD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37200" y="1438275"/>
            <a:ext cx="5305425" cy="401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8" name="Picture 3">
            <a:extLst>
              <a:ext uri="{FF2B5EF4-FFF2-40B4-BE49-F238E27FC236}">
                <a16:creationId xmlns:a16="http://schemas.microsoft.com/office/drawing/2014/main" id="{1F7A2AD5-AFF5-6542-ABF7-804CEEE249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309813"/>
            <a:ext cx="4076700"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TextBox 7">
            <a:extLst>
              <a:ext uri="{FF2B5EF4-FFF2-40B4-BE49-F238E27FC236}">
                <a16:creationId xmlns:a16="http://schemas.microsoft.com/office/drawing/2014/main" id="{EEB285AA-4C2B-F44F-98F0-77FDE1C5F6DE}"/>
              </a:ext>
            </a:extLst>
          </p:cNvPr>
          <p:cNvSpPr txBox="1">
            <a:spLocks noChangeArrowheads="1"/>
          </p:cNvSpPr>
          <p:nvPr/>
        </p:nvSpPr>
        <p:spPr bwMode="auto">
          <a:xfrm>
            <a:off x="7954963" y="4351338"/>
            <a:ext cx="14795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sz="1800">
                <a:solidFill>
                  <a:srgbClr val="FF0000"/>
                </a:solidFill>
              </a:rPr>
              <a:t>Direct arrival</a:t>
            </a:r>
          </a:p>
        </p:txBody>
      </p:sp>
      <p:cxnSp>
        <p:nvCxnSpPr>
          <p:cNvPr id="10" name="Straight Arrow Connector 9">
            <a:extLst>
              <a:ext uri="{FF2B5EF4-FFF2-40B4-BE49-F238E27FC236}">
                <a16:creationId xmlns:a16="http://schemas.microsoft.com/office/drawing/2014/main" id="{8D9A36B0-5145-BE41-AFBB-2D188BCF5E0B}"/>
              </a:ext>
            </a:extLst>
          </p:cNvPr>
          <p:cNvCxnSpPr/>
          <p:nvPr/>
        </p:nvCxnSpPr>
        <p:spPr>
          <a:xfrm flipH="1" flipV="1">
            <a:off x="7583488" y="4491038"/>
            <a:ext cx="311150" cy="4127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461" name="TextBox 10">
            <a:extLst>
              <a:ext uri="{FF2B5EF4-FFF2-40B4-BE49-F238E27FC236}">
                <a16:creationId xmlns:a16="http://schemas.microsoft.com/office/drawing/2014/main" id="{92948273-2BA0-DC46-A959-27B081A530AC}"/>
              </a:ext>
            </a:extLst>
          </p:cNvPr>
          <p:cNvSpPr txBox="1">
            <a:spLocks noChangeArrowheads="1"/>
          </p:cNvSpPr>
          <p:nvPr/>
        </p:nvSpPr>
        <p:spPr bwMode="auto">
          <a:xfrm>
            <a:off x="6467475" y="3617913"/>
            <a:ext cx="12112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sz="1800">
                <a:solidFill>
                  <a:srgbClr val="FF0000"/>
                </a:solidFill>
              </a:rPr>
              <a:t>Reflection</a:t>
            </a:r>
          </a:p>
        </p:txBody>
      </p:sp>
      <p:sp>
        <p:nvSpPr>
          <p:cNvPr id="19462" name="TextBox 11">
            <a:extLst>
              <a:ext uri="{FF2B5EF4-FFF2-40B4-BE49-F238E27FC236}">
                <a16:creationId xmlns:a16="http://schemas.microsoft.com/office/drawing/2014/main" id="{465756AA-EA30-7040-8E15-DEE03977AA3D}"/>
              </a:ext>
            </a:extLst>
          </p:cNvPr>
          <p:cNvSpPr txBox="1">
            <a:spLocks noChangeArrowheads="1"/>
          </p:cNvSpPr>
          <p:nvPr/>
        </p:nvSpPr>
        <p:spPr bwMode="auto">
          <a:xfrm>
            <a:off x="9080500" y="3235325"/>
            <a:ext cx="13017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sz="1800">
                <a:solidFill>
                  <a:srgbClr val="FF0000"/>
                </a:solidFill>
              </a:rPr>
              <a:t>Refracted</a:t>
            </a:r>
          </a:p>
          <a:p>
            <a:pPr eaLnBrk="1" hangingPunct="1">
              <a:spcBef>
                <a:spcPct val="0"/>
              </a:spcBef>
              <a:buFontTx/>
              <a:buNone/>
            </a:pPr>
            <a:r>
              <a:rPr lang="en-GB" altLang="en-US" sz="1800">
                <a:solidFill>
                  <a:srgbClr val="FF0000"/>
                </a:solidFill>
              </a:rPr>
              <a:t>head wave</a:t>
            </a:r>
          </a:p>
        </p:txBody>
      </p:sp>
      <p:cxnSp>
        <p:nvCxnSpPr>
          <p:cNvPr id="14" name="Straight Arrow Connector 13">
            <a:extLst>
              <a:ext uri="{FF2B5EF4-FFF2-40B4-BE49-F238E27FC236}">
                <a16:creationId xmlns:a16="http://schemas.microsoft.com/office/drawing/2014/main" id="{52B873AD-C67D-4B49-AB06-D93DDC61EDFC}"/>
              </a:ext>
            </a:extLst>
          </p:cNvPr>
          <p:cNvCxnSpPr/>
          <p:nvPr/>
        </p:nvCxnSpPr>
        <p:spPr>
          <a:xfrm flipH="1" flipV="1">
            <a:off x="9974263" y="3024188"/>
            <a:ext cx="20637" cy="26193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464" name="TextBox 14">
            <a:extLst>
              <a:ext uri="{FF2B5EF4-FFF2-40B4-BE49-F238E27FC236}">
                <a16:creationId xmlns:a16="http://schemas.microsoft.com/office/drawing/2014/main" id="{F9526C32-3466-F04B-ADC8-8E5450DA18E9}"/>
              </a:ext>
            </a:extLst>
          </p:cNvPr>
          <p:cNvSpPr txBox="1">
            <a:spLocks noChangeArrowheads="1"/>
          </p:cNvSpPr>
          <p:nvPr/>
        </p:nvSpPr>
        <p:spPr bwMode="auto">
          <a:xfrm>
            <a:off x="7127875" y="1198563"/>
            <a:ext cx="1474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sz="2000">
                <a:solidFill>
                  <a:schemeClr val="tx1"/>
                </a:solidFill>
                <a:latin typeface="Cambria" panose="02040503050406030204" pitchFamily="18" charset="0"/>
              </a:rPr>
              <a:t>Shot Gather</a:t>
            </a:r>
          </a:p>
        </p:txBody>
      </p:sp>
      <p:sp>
        <p:nvSpPr>
          <p:cNvPr id="19465" name="Rectangle 15">
            <a:extLst>
              <a:ext uri="{FF2B5EF4-FFF2-40B4-BE49-F238E27FC236}">
                <a16:creationId xmlns:a16="http://schemas.microsoft.com/office/drawing/2014/main" id="{A10817B3-94F8-F040-8355-96C65EF2101F}"/>
              </a:ext>
            </a:extLst>
          </p:cNvPr>
          <p:cNvSpPr>
            <a:spLocks noChangeArrowheads="1"/>
          </p:cNvSpPr>
          <p:nvPr/>
        </p:nvSpPr>
        <p:spPr bwMode="auto">
          <a:xfrm>
            <a:off x="6029325" y="5824538"/>
            <a:ext cx="4572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GB" altLang="en-US" sz="2000" dirty="0">
                <a:solidFill>
                  <a:schemeClr val="tx1"/>
                </a:solidFill>
                <a:latin typeface="+mn-lt"/>
              </a:rPr>
              <a:t>Seismic traces from a single shot are grouped together to form a shot gather</a:t>
            </a:r>
          </a:p>
        </p:txBody>
      </p:sp>
      <p:sp>
        <p:nvSpPr>
          <p:cNvPr id="19466" name="Title 1">
            <a:extLst>
              <a:ext uri="{FF2B5EF4-FFF2-40B4-BE49-F238E27FC236}">
                <a16:creationId xmlns:a16="http://schemas.microsoft.com/office/drawing/2014/main" id="{A1C2CFA2-B8EA-604A-ACB9-9797FC95BEC2}"/>
              </a:ext>
            </a:extLst>
          </p:cNvPr>
          <p:cNvSpPr>
            <a:spLocks noGrp="1" noChangeArrowheads="1"/>
          </p:cNvSpPr>
          <p:nvPr>
            <p:ph type="title"/>
          </p:nvPr>
        </p:nvSpPr>
        <p:spPr/>
        <p:txBody>
          <a:bodyPr/>
          <a:lstStyle/>
          <a:p>
            <a:r>
              <a:rPr lang="en-GB" altLang="en-US" dirty="0"/>
              <a:t>Shot gathers</a:t>
            </a:r>
          </a:p>
        </p:txBody>
      </p:sp>
      <p:cxnSp>
        <p:nvCxnSpPr>
          <p:cNvPr id="13" name="Straight Arrow Connector 12">
            <a:extLst>
              <a:ext uri="{FF2B5EF4-FFF2-40B4-BE49-F238E27FC236}">
                <a16:creationId xmlns:a16="http://schemas.microsoft.com/office/drawing/2014/main" id="{18B442A6-6436-9948-AC02-72C1DB0BCA9D}"/>
              </a:ext>
            </a:extLst>
          </p:cNvPr>
          <p:cNvCxnSpPr/>
          <p:nvPr/>
        </p:nvCxnSpPr>
        <p:spPr>
          <a:xfrm flipV="1">
            <a:off x="5543550" y="2530475"/>
            <a:ext cx="20638" cy="187166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 name="Freeform 1">
            <a:extLst>
              <a:ext uri="{FF2B5EF4-FFF2-40B4-BE49-F238E27FC236}">
                <a16:creationId xmlns:a16="http://schemas.microsoft.com/office/drawing/2014/main" id="{1DDAD6CB-29CA-7846-99E3-289EDA80DF89}"/>
              </a:ext>
            </a:extLst>
          </p:cNvPr>
          <p:cNvSpPr/>
          <p:nvPr/>
        </p:nvSpPr>
        <p:spPr>
          <a:xfrm>
            <a:off x="3227388" y="3495675"/>
            <a:ext cx="188912" cy="1311275"/>
          </a:xfrm>
          <a:custGeom>
            <a:avLst/>
            <a:gdLst>
              <a:gd name="connsiteX0" fmla="*/ 188259 w 188259"/>
              <a:gd name="connsiteY0" fmla="*/ 0 h 1311089"/>
              <a:gd name="connsiteX1" fmla="*/ 26894 w 188259"/>
              <a:gd name="connsiteY1" fmla="*/ 147918 h 1311089"/>
              <a:gd name="connsiteX2" fmla="*/ 0 w 188259"/>
              <a:gd name="connsiteY2" fmla="*/ 1304365 h 1311089"/>
              <a:gd name="connsiteX3" fmla="*/ 188259 w 188259"/>
              <a:gd name="connsiteY3" fmla="*/ 1311089 h 1311089"/>
              <a:gd name="connsiteX4" fmla="*/ 188259 w 188259"/>
              <a:gd name="connsiteY4" fmla="*/ 0 h 1311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259" h="1311089">
                <a:moveTo>
                  <a:pt x="188259" y="0"/>
                </a:moveTo>
                <a:lnTo>
                  <a:pt x="26894" y="147918"/>
                </a:lnTo>
                <a:lnTo>
                  <a:pt x="0" y="1304365"/>
                </a:lnTo>
                <a:lnTo>
                  <a:pt x="188259" y="1311089"/>
                </a:lnTo>
                <a:lnTo>
                  <a:pt x="188259"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4" name="Straight Connector 3">
            <a:extLst>
              <a:ext uri="{FF2B5EF4-FFF2-40B4-BE49-F238E27FC236}">
                <a16:creationId xmlns:a16="http://schemas.microsoft.com/office/drawing/2014/main" id="{F403D727-437B-D842-AEAB-694FE789C9CE}"/>
              </a:ext>
            </a:extLst>
          </p:cNvPr>
          <p:cNvCxnSpPr/>
          <p:nvPr/>
        </p:nvCxnSpPr>
        <p:spPr>
          <a:xfrm flipH="1">
            <a:off x="3416300" y="3402013"/>
            <a:ext cx="15875" cy="140493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a:extLst>
              <a:ext uri="{FF2B5EF4-FFF2-40B4-BE49-F238E27FC236}">
                <a16:creationId xmlns:a16="http://schemas.microsoft.com/office/drawing/2014/main" id="{7530714E-E70D-9548-A5F3-0708DDB8452D}"/>
              </a:ext>
            </a:extLst>
          </p:cNvPr>
          <p:cNvSpPr>
            <a:spLocks noGrp="1" noChangeArrowheads="1"/>
          </p:cNvSpPr>
          <p:nvPr>
            <p:ph type="title"/>
          </p:nvPr>
        </p:nvSpPr>
        <p:spPr/>
        <p:txBody>
          <a:bodyPr/>
          <a:lstStyle/>
          <a:p>
            <a:r>
              <a:rPr lang="en-GB" altLang="en-US" dirty="0"/>
              <a:t>Common mid-point gathers</a:t>
            </a:r>
          </a:p>
        </p:txBody>
      </p:sp>
      <p:pic>
        <p:nvPicPr>
          <p:cNvPr id="23554" name="Picture 2" descr="CMP.tif">
            <a:extLst>
              <a:ext uri="{FF2B5EF4-FFF2-40B4-BE49-F238E27FC236}">
                <a16:creationId xmlns:a16="http://schemas.microsoft.com/office/drawing/2014/main" id="{22E1805A-89AA-CF4F-B77E-ABDF705171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27650" y="1770063"/>
            <a:ext cx="5740400"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TextBox 4">
            <a:extLst>
              <a:ext uri="{FF2B5EF4-FFF2-40B4-BE49-F238E27FC236}">
                <a16:creationId xmlns:a16="http://schemas.microsoft.com/office/drawing/2014/main" id="{3C0E5EFA-01F1-154E-B465-2E30759DE720}"/>
              </a:ext>
            </a:extLst>
          </p:cNvPr>
          <p:cNvSpPr txBox="1">
            <a:spLocks noChangeArrowheads="1"/>
          </p:cNvSpPr>
          <p:nvPr/>
        </p:nvSpPr>
        <p:spPr bwMode="auto">
          <a:xfrm>
            <a:off x="714375" y="2371655"/>
            <a:ext cx="538162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pPr>
            <a:r>
              <a:rPr lang="en-GB" altLang="en-US" sz="2000" dirty="0">
                <a:solidFill>
                  <a:schemeClr val="tx1"/>
                </a:solidFill>
                <a:latin typeface="+mn-lt"/>
              </a:rPr>
              <a:t> We arrange traces into Common- Mid-Points (CMPS; also sometimes called Common Depth Points, CDPs)</a:t>
            </a:r>
            <a:endParaRPr lang="en-GB" altLang="en-US" sz="2000" dirty="0">
              <a:solidFill>
                <a:srgbClr val="FF0000"/>
              </a:solidFill>
              <a:latin typeface="+mn-lt"/>
            </a:endParaRPr>
          </a:p>
        </p:txBody>
      </p:sp>
      <p:sp>
        <p:nvSpPr>
          <p:cNvPr id="23556" name="TextBox 6">
            <a:extLst>
              <a:ext uri="{FF2B5EF4-FFF2-40B4-BE49-F238E27FC236}">
                <a16:creationId xmlns:a16="http://schemas.microsoft.com/office/drawing/2014/main" id="{6A66AF3F-9261-DE4F-A1DE-5B3924574A77}"/>
              </a:ext>
            </a:extLst>
          </p:cNvPr>
          <p:cNvSpPr txBox="1">
            <a:spLocks noChangeArrowheads="1"/>
          </p:cNvSpPr>
          <p:nvPr/>
        </p:nvSpPr>
        <p:spPr bwMode="auto">
          <a:xfrm>
            <a:off x="714375" y="3633530"/>
            <a:ext cx="5084763"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pPr>
            <a:r>
              <a:rPr lang="en-GB" altLang="en-US" sz="2000">
                <a:solidFill>
                  <a:schemeClr val="tx1"/>
                </a:solidFill>
                <a:latin typeface="+mn-lt"/>
              </a:rPr>
              <a:t> This allows us to improve our signal to noise ratio (S/N) by </a:t>
            </a:r>
            <a:r>
              <a:rPr lang="en-GB" altLang="en-US" sz="2000">
                <a:solidFill>
                  <a:srgbClr val="FF0000"/>
                </a:solidFill>
                <a:latin typeface="+mn-lt"/>
              </a:rPr>
              <a:t>stacking</a:t>
            </a:r>
            <a:r>
              <a:rPr lang="en-GB" altLang="en-US" sz="2000">
                <a:solidFill>
                  <a:schemeClr val="tx1"/>
                </a:solidFill>
                <a:latin typeface="+mn-lt"/>
              </a:rPr>
              <a:t> traces with the </a:t>
            </a:r>
          </a:p>
          <a:p>
            <a:pPr eaLnBrk="1" hangingPunct="1">
              <a:spcBef>
                <a:spcPct val="0"/>
              </a:spcBef>
              <a:buFontTx/>
              <a:buNone/>
            </a:pPr>
            <a:r>
              <a:rPr lang="en-GB" altLang="en-US" sz="2000">
                <a:solidFill>
                  <a:schemeClr val="tx1"/>
                </a:solidFill>
                <a:latin typeface="+mn-lt"/>
              </a:rPr>
              <a:t>same CMPs.</a:t>
            </a:r>
          </a:p>
          <a:p>
            <a:pPr eaLnBrk="1" hangingPunct="1">
              <a:spcBef>
                <a:spcPct val="0"/>
              </a:spcBef>
              <a:buFontTx/>
              <a:buNone/>
            </a:pPr>
            <a:endParaRPr lang="en-GB" altLang="en-US" sz="2000">
              <a:solidFill>
                <a:schemeClr val="tx1"/>
              </a:solidFill>
              <a:latin typeface="+mn-lt"/>
            </a:endParaRPr>
          </a:p>
          <a:p>
            <a:pPr eaLnBrk="1" hangingPunct="1">
              <a:spcBef>
                <a:spcPct val="0"/>
              </a:spcBef>
            </a:pPr>
            <a:r>
              <a:rPr lang="en-GB" altLang="en-US" sz="2000">
                <a:solidFill>
                  <a:schemeClr val="tx1"/>
                </a:solidFill>
                <a:latin typeface="+mn-lt"/>
              </a:rPr>
              <a:t> </a:t>
            </a:r>
            <a:r>
              <a:rPr lang="en-GB" altLang="en-US" sz="2000" b="1" u="sng">
                <a:solidFill>
                  <a:schemeClr val="tx1"/>
                </a:solidFill>
                <a:latin typeface="+mn-lt"/>
              </a:rPr>
              <a:t>This is a key, fundamental idea behind the seismic reflection technique</a:t>
            </a:r>
          </a:p>
        </p:txBody>
      </p:sp>
      <p:sp>
        <p:nvSpPr>
          <p:cNvPr id="23557" name="TextBox 8">
            <a:extLst>
              <a:ext uri="{FF2B5EF4-FFF2-40B4-BE49-F238E27FC236}">
                <a16:creationId xmlns:a16="http://schemas.microsoft.com/office/drawing/2014/main" id="{D189CCEB-B058-3B43-A5D1-946720C3899C}"/>
              </a:ext>
            </a:extLst>
          </p:cNvPr>
          <p:cNvSpPr txBox="1">
            <a:spLocks noChangeArrowheads="1"/>
          </p:cNvSpPr>
          <p:nvPr/>
        </p:nvSpPr>
        <p:spPr bwMode="auto">
          <a:xfrm>
            <a:off x="714375" y="1292225"/>
            <a:ext cx="508476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pPr>
            <a:r>
              <a:rPr lang="en-GB" altLang="en-US" sz="2000" dirty="0">
                <a:solidFill>
                  <a:schemeClr val="tx1"/>
                </a:solidFill>
                <a:latin typeface="+mn-lt"/>
              </a:rPr>
              <a:t> We design seismic surveys so points in the sub-surface are sampled more than once</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VERSION" val="5.00"/>
  <p:tag name="QUESTIONNAME" val="arrival?"/>
  <p:tag name="QUESTIONTYPE" val=" 0"/>
  <p:tag name="QUESTIONCHOICES" val=" 1"/>
  <p:tag name="QUESTIONANSWER" val="3"/>
  <p:tag name="QUESTIONDIFFICULTY" val=" 0"/>
  <p:tag name="QUESTIONPOINTS" val=" 0"/>
  <p:tag name="QUESTIONCHANCES" val=" 3"/>
  <p:tag name="QUESTIONTIMER" val="00:30"/>
  <p:tag name="QUESTIONCHOICESTYPE" val=" 0"/>
  <p:tag name="QUESTIONCHARTTYPE" val="0"/>
  <p:tag name="MANUALQUESTIONSTART" val="No"/>
  <p:tag name="QUESTIONANSWEROPTIONS" val=" 0"/>
</p:tagLst>
</file>

<file path=ppt/tags/tag2.xml><?xml version="1.0" encoding="utf-8"?>
<p:tagLst xmlns:a="http://schemas.openxmlformats.org/drawingml/2006/main" xmlns:r="http://schemas.openxmlformats.org/officeDocument/2006/relationships" xmlns:p="http://schemas.openxmlformats.org/presentationml/2006/main">
  <p:tag name="VERSION" val="5.00"/>
  <p:tag name="QUESTIONNAME" val="section"/>
  <p:tag name="QUESTIONTYPE" val=" 0"/>
  <p:tag name="QUESTIONCHOICES" val=" 1"/>
  <p:tag name="QUESTIONANSWER" val="1"/>
  <p:tag name="QUESTIONDIFFICULTY" val=" 0"/>
  <p:tag name="QUESTIONPOINTS" val=" 0"/>
  <p:tag name="QUESTIONCHANCES" val=" 3"/>
  <p:tag name="QUESTIONTIMER" val="00:30"/>
  <p:tag name="QUESTIONCHOICESTYPE" val=" 0"/>
  <p:tag name="QUESTIONCHARTTYPE" val="0"/>
  <p:tag name="MANUALQUESTIONSTART" val="No"/>
  <p:tag name="QUESTIONANSWEROPTIONS" val=" 0"/>
</p:tagLst>
</file>

<file path=ppt/theme/theme1.xml><?xml version="1.0" encoding="utf-8"?>
<a:theme xmlns:a="http://schemas.openxmlformats.org/drawingml/2006/main" name="Imperial White">
  <a:themeElements>
    <a:clrScheme name="basins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asins templat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asins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asins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asins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asins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asins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asins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asins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asins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asins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asins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asins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asins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Imperial White</Template>
  <TotalTime>60960</TotalTime>
  <Words>1498</Words>
  <Application>Microsoft Office PowerPoint</Application>
  <PresentationFormat>Widescreen</PresentationFormat>
  <Paragraphs>239</Paragraphs>
  <Slides>36</Slides>
  <Notes>13</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43" baseType="lpstr">
      <vt:lpstr>Arial</vt:lpstr>
      <vt:lpstr>Calibri</vt:lpstr>
      <vt:lpstr>Cambria</vt:lpstr>
      <vt:lpstr>Times</vt:lpstr>
      <vt:lpstr>Wingdings</vt:lpstr>
      <vt:lpstr>Imperial White</vt:lpstr>
      <vt:lpstr>Equation</vt:lpstr>
      <vt:lpstr>Seismic reflection data Lecture 3   </vt:lpstr>
      <vt:lpstr>Module outline</vt:lpstr>
      <vt:lpstr>PowerPoint Presentation</vt:lpstr>
      <vt:lpstr>Lecture outline</vt:lpstr>
      <vt:lpstr>Creating a seismic section....</vt:lpstr>
      <vt:lpstr>Zero-offset survey</vt:lpstr>
      <vt:lpstr>Shot gathers</vt:lpstr>
      <vt:lpstr>Shot gathers</vt:lpstr>
      <vt:lpstr>Common mid-point gathers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The Shot gather</vt:lpstr>
      <vt:lpstr>Summary: The CMP/CDP gather</vt:lpstr>
      <vt:lpstr>Summary: The CMP/CDP gather</vt:lpstr>
      <vt:lpstr>Summary: NMO correction</vt:lpstr>
      <vt:lpstr>Zero-offset stacked section</vt:lpstr>
      <vt:lpstr>Zero-offset stacked section</vt:lpstr>
      <vt:lpstr>Summary</vt:lpstr>
      <vt:lpstr>PowerPoint Presentation</vt:lpstr>
      <vt:lpstr>PowerPoint Presentation</vt:lpstr>
      <vt:lpstr>PowerPoint Presentation</vt:lpstr>
    </vt:vector>
  </TitlesOfParts>
  <Company>Imperial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oheclknlwxc</dc:title>
  <dc:creator>nh509</dc:creator>
  <cp:lastModifiedBy>Adriaensen, Raul</cp:lastModifiedBy>
  <cp:revision>2733</cp:revision>
  <dcterms:created xsi:type="dcterms:W3CDTF">2010-06-10T11:10:35Z</dcterms:created>
  <dcterms:modified xsi:type="dcterms:W3CDTF">2021-12-01T14:40:31Z</dcterms:modified>
</cp:coreProperties>
</file>